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90" r:id="rId4"/>
    <p:sldId id="267" r:id="rId5"/>
    <p:sldId id="272" r:id="rId6"/>
    <p:sldId id="273" r:id="rId7"/>
    <p:sldId id="275" r:id="rId8"/>
    <p:sldId id="295" r:id="rId9"/>
    <p:sldId id="276" r:id="rId10"/>
    <p:sldId id="284" r:id="rId11"/>
    <p:sldId id="283" r:id="rId12"/>
    <p:sldId id="293" r:id="rId13"/>
    <p:sldId id="278" r:id="rId14"/>
    <p:sldId id="258" r:id="rId15"/>
    <p:sldId id="263" r:id="rId16"/>
    <p:sldId id="265" r:id="rId17"/>
    <p:sldId id="266" r:id="rId18"/>
    <p:sldId id="257" r:id="rId19"/>
    <p:sldId id="291" r:id="rId20"/>
    <p:sldId id="29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304F1-301C-4B5B-B928-530CB243C497}" v="13" dt="2026-04-29T23:02:35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tice Ringa" userId="3bb626915a0fedbc" providerId="LiveId" clId="{AA9399C0-C929-4D32-A256-A120D47C4002}"/>
    <pc:docChg chg="undo custSel addSld delSld modSld sldOrd">
      <pc:chgData name="Notice Ringa" userId="3bb626915a0fedbc" providerId="LiveId" clId="{AA9399C0-C929-4D32-A256-A120D47C4002}" dt="2026-04-30T03:05:54.773" v="1395" actId="2696"/>
      <pc:docMkLst>
        <pc:docMk/>
      </pc:docMkLst>
      <pc:sldChg chg="modSp mod">
        <pc:chgData name="Notice Ringa" userId="3bb626915a0fedbc" providerId="LiveId" clId="{AA9399C0-C929-4D32-A256-A120D47C4002}" dt="2026-04-29T22:31:59.526" v="359" actId="207"/>
        <pc:sldMkLst>
          <pc:docMk/>
          <pc:sldMk cId="2019924682" sldId="256"/>
        </pc:sldMkLst>
        <pc:spChg chg="mod">
          <ac:chgData name="Notice Ringa" userId="3bb626915a0fedbc" providerId="LiveId" clId="{AA9399C0-C929-4D32-A256-A120D47C4002}" dt="2026-04-29T22:31:59.526" v="359" actId="207"/>
          <ac:spMkLst>
            <pc:docMk/>
            <pc:sldMk cId="2019924682" sldId="256"/>
            <ac:spMk id="2" creationId="{D97A94CF-F858-C5B4-92F6-D6A1202CDEE2}"/>
          </ac:spMkLst>
        </pc:spChg>
      </pc:sldChg>
      <pc:sldChg chg="modSp mod">
        <pc:chgData name="Notice Ringa" userId="3bb626915a0fedbc" providerId="LiveId" clId="{AA9399C0-C929-4D32-A256-A120D47C4002}" dt="2026-04-30T03:05:39.190" v="1394" actId="20577"/>
        <pc:sldMkLst>
          <pc:docMk/>
          <pc:sldMk cId="1216345874" sldId="257"/>
        </pc:sldMkLst>
        <pc:spChg chg="mod">
          <ac:chgData name="Notice Ringa" userId="3bb626915a0fedbc" providerId="LiveId" clId="{AA9399C0-C929-4D32-A256-A120D47C4002}" dt="2026-04-30T03:05:39.190" v="1394" actId="20577"/>
          <ac:spMkLst>
            <pc:docMk/>
            <pc:sldMk cId="1216345874" sldId="257"/>
            <ac:spMk id="3" creationId="{7B26A26F-ED7A-8BBB-B56D-CEB929185BEF}"/>
          </ac:spMkLst>
        </pc:spChg>
      </pc:sldChg>
      <pc:sldChg chg="modSp mod">
        <pc:chgData name="Notice Ringa" userId="3bb626915a0fedbc" providerId="LiveId" clId="{AA9399C0-C929-4D32-A256-A120D47C4002}" dt="2026-04-29T23:07:04.986" v="705" actId="255"/>
        <pc:sldMkLst>
          <pc:docMk/>
          <pc:sldMk cId="3866280728" sldId="258"/>
        </pc:sldMkLst>
        <pc:spChg chg="mod">
          <ac:chgData name="Notice Ringa" userId="3bb626915a0fedbc" providerId="LiveId" clId="{AA9399C0-C929-4D32-A256-A120D47C4002}" dt="2026-04-29T23:07:04.986" v="705" actId="255"/>
          <ac:spMkLst>
            <pc:docMk/>
            <pc:sldMk cId="3866280728" sldId="258"/>
            <ac:spMk id="3" creationId="{82B5958C-D7DC-1D20-B8CC-45671A68C080}"/>
          </ac:spMkLst>
        </pc:spChg>
      </pc:sldChg>
      <pc:sldChg chg="modSp mod">
        <pc:chgData name="Notice Ringa" userId="3bb626915a0fedbc" providerId="LiveId" clId="{AA9399C0-C929-4D32-A256-A120D47C4002}" dt="2026-04-29T23:07:23.222" v="706" actId="255"/>
        <pc:sldMkLst>
          <pc:docMk/>
          <pc:sldMk cId="4102877261" sldId="263"/>
        </pc:sldMkLst>
        <pc:spChg chg="mod">
          <ac:chgData name="Notice Ringa" userId="3bb626915a0fedbc" providerId="LiveId" clId="{AA9399C0-C929-4D32-A256-A120D47C4002}" dt="2026-04-29T23:07:23.222" v="706" actId="255"/>
          <ac:spMkLst>
            <pc:docMk/>
            <pc:sldMk cId="4102877261" sldId="263"/>
            <ac:spMk id="3" creationId="{C81CA98E-80B6-2CE8-7BEE-3FDC4F82DAA1}"/>
          </ac:spMkLst>
        </pc:spChg>
      </pc:sldChg>
      <pc:sldChg chg="modSp mod">
        <pc:chgData name="Notice Ringa" userId="3bb626915a0fedbc" providerId="LiveId" clId="{AA9399C0-C929-4D32-A256-A120D47C4002}" dt="2026-04-29T23:09:23.979" v="727" actId="207"/>
        <pc:sldMkLst>
          <pc:docMk/>
          <pc:sldMk cId="1266530131" sldId="265"/>
        </pc:sldMkLst>
        <pc:spChg chg="mod">
          <ac:chgData name="Notice Ringa" userId="3bb626915a0fedbc" providerId="LiveId" clId="{AA9399C0-C929-4D32-A256-A120D47C4002}" dt="2026-04-29T23:09:23.979" v="727" actId="207"/>
          <ac:spMkLst>
            <pc:docMk/>
            <pc:sldMk cId="1266530131" sldId="265"/>
            <ac:spMk id="3" creationId="{C73F1B3D-D56E-45EE-071B-CD556866761E}"/>
          </ac:spMkLst>
        </pc:spChg>
      </pc:sldChg>
      <pc:sldChg chg="modSp mod">
        <pc:chgData name="Notice Ringa" userId="3bb626915a0fedbc" providerId="LiveId" clId="{AA9399C0-C929-4D32-A256-A120D47C4002}" dt="2026-04-30T03:03:46.604" v="1376" actId="207"/>
        <pc:sldMkLst>
          <pc:docMk/>
          <pc:sldMk cId="3692663462" sldId="266"/>
        </pc:sldMkLst>
        <pc:spChg chg="mod">
          <ac:chgData name="Notice Ringa" userId="3bb626915a0fedbc" providerId="LiveId" clId="{AA9399C0-C929-4D32-A256-A120D47C4002}" dt="2026-04-30T03:03:46.604" v="1376" actId="207"/>
          <ac:spMkLst>
            <pc:docMk/>
            <pc:sldMk cId="3692663462" sldId="266"/>
            <ac:spMk id="3" creationId="{91AC4B41-AA2B-5DB8-C81C-CE8C46727327}"/>
          </ac:spMkLst>
        </pc:spChg>
      </pc:sldChg>
      <pc:sldChg chg="modSp mod">
        <pc:chgData name="Notice Ringa" userId="3bb626915a0fedbc" providerId="LiveId" clId="{AA9399C0-C929-4D32-A256-A120D47C4002}" dt="2026-04-29T22:42:06.568" v="454" actId="20577"/>
        <pc:sldMkLst>
          <pc:docMk/>
          <pc:sldMk cId="3049522051" sldId="267"/>
        </pc:sldMkLst>
        <pc:spChg chg="mod">
          <ac:chgData name="Notice Ringa" userId="3bb626915a0fedbc" providerId="LiveId" clId="{AA9399C0-C929-4D32-A256-A120D47C4002}" dt="2026-04-29T22:42:06.568" v="454" actId="20577"/>
          <ac:spMkLst>
            <pc:docMk/>
            <pc:sldMk cId="3049522051" sldId="267"/>
            <ac:spMk id="3" creationId="{66E0EC11-A14D-98ED-0827-CE62B988F9DF}"/>
          </ac:spMkLst>
        </pc:spChg>
      </pc:sldChg>
      <pc:sldChg chg="delSp modSp mod">
        <pc:chgData name="Notice Ringa" userId="3bb626915a0fedbc" providerId="LiveId" clId="{AA9399C0-C929-4D32-A256-A120D47C4002}" dt="2026-04-29T22:41:50.626" v="453" actId="20577"/>
        <pc:sldMkLst>
          <pc:docMk/>
          <pc:sldMk cId="2159102197" sldId="272"/>
        </pc:sldMkLst>
        <pc:spChg chg="mod">
          <ac:chgData name="Notice Ringa" userId="3bb626915a0fedbc" providerId="LiveId" clId="{AA9399C0-C929-4D32-A256-A120D47C4002}" dt="2026-04-29T22:41:50.626" v="453" actId="20577"/>
          <ac:spMkLst>
            <pc:docMk/>
            <pc:sldMk cId="2159102197" sldId="272"/>
            <ac:spMk id="2" creationId="{AF7D97FB-8E07-0D99-5E70-7CFD3420AB92}"/>
          </ac:spMkLst>
        </pc:spChg>
        <pc:spChg chg="mod">
          <ac:chgData name="Notice Ringa" userId="3bb626915a0fedbc" providerId="LiveId" clId="{AA9399C0-C929-4D32-A256-A120D47C4002}" dt="2026-04-29T22:40:53.286" v="417" actId="5793"/>
          <ac:spMkLst>
            <pc:docMk/>
            <pc:sldMk cId="2159102197" sldId="272"/>
            <ac:spMk id="3" creationId="{262DBC75-79E4-59F6-8AD5-2E7525ABC174}"/>
          </ac:spMkLst>
        </pc:spChg>
        <pc:picChg chg="del">
          <ac:chgData name="Notice Ringa" userId="3bb626915a0fedbc" providerId="LiveId" clId="{AA9399C0-C929-4D32-A256-A120D47C4002}" dt="2026-04-29T22:14:07.813" v="0" actId="478"/>
          <ac:picMkLst>
            <pc:docMk/>
            <pc:sldMk cId="2159102197" sldId="272"/>
            <ac:picMk id="6" creationId="{CF9D38DD-0959-A517-8CA3-CB1A51341777}"/>
          </ac:picMkLst>
        </pc:picChg>
      </pc:sldChg>
      <pc:sldChg chg="modSp mod ord">
        <pc:chgData name="Notice Ringa" userId="3bb626915a0fedbc" providerId="LiveId" clId="{AA9399C0-C929-4D32-A256-A120D47C4002}" dt="2026-04-30T02:57:51.708" v="1251"/>
        <pc:sldMkLst>
          <pc:docMk/>
          <pc:sldMk cId="1618817859" sldId="273"/>
        </pc:sldMkLst>
        <pc:spChg chg="mod">
          <ac:chgData name="Notice Ringa" userId="3bb626915a0fedbc" providerId="LiveId" clId="{AA9399C0-C929-4D32-A256-A120D47C4002}" dt="2026-04-29T22:44:29.562" v="463" actId="113"/>
          <ac:spMkLst>
            <pc:docMk/>
            <pc:sldMk cId="1618817859" sldId="273"/>
            <ac:spMk id="3" creationId="{9584B8E5-F7C9-C8F5-220A-26684896B5E1}"/>
          </ac:spMkLst>
        </pc:spChg>
      </pc:sldChg>
      <pc:sldChg chg="modSp mod">
        <pc:chgData name="Notice Ringa" userId="3bb626915a0fedbc" providerId="LiveId" clId="{AA9399C0-C929-4D32-A256-A120D47C4002}" dt="2026-04-29T22:38:05.708" v="400" actId="207"/>
        <pc:sldMkLst>
          <pc:docMk/>
          <pc:sldMk cId="935674014" sldId="274"/>
        </pc:sldMkLst>
        <pc:spChg chg="mod">
          <ac:chgData name="Notice Ringa" userId="3bb626915a0fedbc" providerId="LiveId" clId="{AA9399C0-C929-4D32-A256-A120D47C4002}" dt="2026-04-29T22:32:06.373" v="360" actId="207"/>
          <ac:spMkLst>
            <pc:docMk/>
            <pc:sldMk cId="935674014" sldId="274"/>
            <ac:spMk id="2" creationId="{013A4968-6343-635D-9C3A-AF1F6877A3EC}"/>
          </ac:spMkLst>
        </pc:spChg>
        <pc:spChg chg="mod">
          <ac:chgData name="Notice Ringa" userId="3bb626915a0fedbc" providerId="LiveId" clId="{AA9399C0-C929-4D32-A256-A120D47C4002}" dt="2026-04-29T22:38:05.708" v="400" actId="207"/>
          <ac:spMkLst>
            <pc:docMk/>
            <pc:sldMk cId="935674014" sldId="274"/>
            <ac:spMk id="3" creationId="{7BA83416-FD9B-471A-7190-A8AD830AAE1F}"/>
          </ac:spMkLst>
        </pc:spChg>
      </pc:sldChg>
      <pc:sldChg chg="ord">
        <pc:chgData name="Notice Ringa" userId="3bb626915a0fedbc" providerId="LiveId" clId="{AA9399C0-C929-4D32-A256-A120D47C4002}" dt="2026-04-30T02:58:03.450" v="1253"/>
        <pc:sldMkLst>
          <pc:docMk/>
          <pc:sldMk cId="3328143588" sldId="275"/>
        </pc:sldMkLst>
      </pc:sldChg>
      <pc:sldChg chg="modSp del mod">
        <pc:chgData name="Notice Ringa" userId="3bb626915a0fedbc" providerId="LiveId" clId="{AA9399C0-C929-4D32-A256-A120D47C4002}" dt="2026-04-29T23:00:46.091" v="624" actId="2696"/>
        <pc:sldMkLst>
          <pc:docMk/>
          <pc:sldMk cId="2711331376" sldId="277"/>
        </pc:sldMkLst>
        <pc:spChg chg="mod">
          <ac:chgData name="Notice Ringa" userId="3bb626915a0fedbc" providerId="LiveId" clId="{AA9399C0-C929-4D32-A256-A120D47C4002}" dt="2026-04-29T22:57:22.973" v="490" actId="21"/>
          <ac:spMkLst>
            <pc:docMk/>
            <pc:sldMk cId="2711331376" sldId="277"/>
            <ac:spMk id="7" creationId="{43E90D6E-47D7-0284-D076-42D694B4DABE}"/>
          </ac:spMkLst>
        </pc:spChg>
      </pc:sldChg>
      <pc:sldChg chg="modSp mod">
        <pc:chgData name="Notice Ringa" userId="3bb626915a0fedbc" providerId="LiveId" clId="{AA9399C0-C929-4D32-A256-A120D47C4002}" dt="2026-04-30T02:59:01.110" v="1302" actId="20577"/>
        <pc:sldMkLst>
          <pc:docMk/>
          <pc:sldMk cId="691209159" sldId="278"/>
        </pc:sldMkLst>
        <pc:spChg chg="mod">
          <ac:chgData name="Notice Ringa" userId="3bb626915a0fedbc" providerId="LiveId" clId="{AA9399C0-C929-4D32-A256-A120D47C4002}" dt="2026-04-30T02:59:01.110" v="1302" actId="20577"/>
          <ac:spMkLst>
            <pc:docMk/>
            <pc:sldMk cId="691209159" sldId="278"/>
            <ac:spMk id="2" creationId="{A88A49C6-D5A3-0EE4-0F24-264847E6AB32}"/>
          </ac:spMkLst>
        </pc:spChg>
      </pc:sldChg>
      <pc:sldChg chg="del">
        <pc:chgData name="Notice Ringa" userId="3bb626915a0fedbc" providerId="LiveId" clId="{AA9399C0-C929-4D32-A256-A120D47C4002}" dt="2026-04-29T23:01:40.686" v="626" actId="2696"/>
        <pc:sldMkLst>
          <pc:docMk/>
          <pc:sldMk cId="575668722" sldId="281"/>
        </pc:sldMkLst>
      </pc:sldChg>
      <pc:sldChg chg="delSp modSp del mod">
        <pc:chgData name="Notice Ringa" userId="3bb626915a0fedbc" providerId="LiveId" clId="{AA9399C0-C929-4D32-A256-A120D47C4002}" dt="2026-04-29T23:01:54.352" v="627" actId="2696"/>
        <pc:sldMkLst>
          <pc:docMk/>
          <pc:sldMk cId="3812731879" sldId="282"/>
        </pc:sldMkLst>
        <pc:spChg chg="del mod">
          <ac:chgData name="Notice Ringa" userId="3bb626915a0fedbc" providerId="LiveId" clId="{AA9399C0-C929-4D32-A256-A120D47C4002}" dt="2026-04-29T22:58:24.213" v="538" actId="21"/>
          <ac:spMkLst>
            <pc:docMk/>
            <pc:sldMk cId="3812731879" sldId="282"/>
            <ac:spMk id="12" creationId="{324930DE-0097-2C02-747F-F5F965A5198A}"/>
          </ac:spMkLst>
        </pc:spChg>
      </pc:sldChg>
      <pc:sldChg chg="addSp delSp modSp mod">
        <pc:chgData name="Notice Ringa" userId="3bb626915a0fedbc" providerId="LiveId" clId="{AA9399C0-C929-4D32-A256-A120D47C4002}" dt="2026-04-29T23:02:56.309" v="633" actId="20577"/>
        <pc:sldMkLst>
          <pc:docMk/>
          <pc:sldMk cId="2676747765" sldId="283"/>
        </pc:sldMkLst>
        <pc:spChg chg="add del">
          <ac:chgData name="Notice Ringa" userId="3bb626915a0fedbc" providerId="LiveId" clId="{AA9399C0-C929-4D32-A256-A120D47C4002}" dt="2026-04-29T22:54:09.357" v="474" actId="478"/>
          <ac:spMkLst>
            <pc:docMk/>
            <pc:sldMk cId="2676747765" sldId="283"/>
            <ac:spMk id="7" creationId="{80F04A4B-0DD4-8911-7EFC-F67668F7CAF0}"/>
          </ac:spMkLst>
        </pc:spChg>
        <pc:spChg chg="add mod">
          <ac:chgData name="Notice Ringa" userId="3bb626915a0fedbc" providerId="LiveId" clId="{AA9399C0-C929-4D32-A256-A120D47C4002}" dt="2026-04-29T23:02:56.309" v="633" actId="20577"/>
          <ac:spMkLst>
            <pc:docMk/>
            <pc:sldMk cId="2676747765" sldId="283"/>
            <ac:spMk id="9" creationId="{42B5263F-D827-B795-7F57-417CCA8585AF}"/>
          </ac:spMkLst>
        </pc:spChg>
        <pc:spChg chg="mod">
          <ac:chgData name="Notice Ringa" userId="3bb626915a0fedbc" providerId="LiveId" clId="{AA9399C0-C929-4D32-A256-A120D47C4002}" dt="2026-04-29T22:59:19.363" v="619" actId="1076"/>
          <ac:spMkLst>
            <pc:docMk/>
            <pc:sldMk cId="2676747765" sldId="283"/>
            <ac:spMk id="10" creationId="{F3ACD07B-78F6-E023-3434-C45F7CB12434}"/>
          </ac:spMkLst>
        </pc:spChg>
        <pc:picChg chg="mod">
          <ac:chgData name="Notice Ringa" userId="3bb626915a0fedbc" providerId="LiveId" clId="{AA9399C0-C929-4D32-A256-A120D47C4002}" dt="2026-04-29T22:56:13.257" v="486" actId="1076"/>
          <ac:picMkLst>
            <pc:docMk/>
            <pc:sldMk cId="2676747765" sldId="283"/>
            <ac:picMk id="4" creationId="{B83452D6-2A5C-EEB0-14E0-CA52464C4757}"/>
          </ac:picMkLst>
        </pc:picChg>
      </pc:sldChg>
      <pc:sldChg chg="ord">
        <pc:chgData name="Notice Ringa" userId="3bb626915a0fedbc" providerId="LiveId" clId="{AA9399C0-C929-4D32-A256-A120D47C4002}" dt="2026-04-29T22:46:35.084" v="467" actId="20578"/>
        <pc:sldMkLst>
          <pc:docMk/>
          <pc:sldMk cId="4232045713" sldId="284"/>
        </pc:sldMkLst>
      </pc:sldChg>
      <pc:sldChg chg="del">
        <pc:chgData name="Notice Ringa" userId="3bb626915a0fedbc" providerId="LiveId" clId="{AA9399C0-C929-4D32-A256-A120D47C4002}" dt="2026-04-29T23:01:17.573" v="625" actId="2696"/>
        <pc:sldMkLst>
          <pc:docMk/>
          <pc:sldMk cId="3744975594" sldId="285"/>
        </pc:sldMkLst>
      </pc:sldChg>
      <pc:sldChg chg="del">
        <pc:chgData name="Notice Ringa" userId="3bb626915a0fedbc" providerId="LiveId" clId="{AA9399C0-C929-4D32-A256-A120D47C4002}" dt="2026-04-29T22:42:32.813" v="455" actId="2696"/>
        <pc:sldMkLst>
          <pc:docMk/>
          <pc:sldMk cId="528709945" sldId="288"/>
        </pc:sldMkLst>
      </pc:sldChg>
      <pc:sldChg chg="del">
        <pc:chgData name="Notice Ringa" userId="3bb626915a0fedbc" providerId="LiveId" clId="{AA9399C0-C929-4D32-A256-A120D47C4002}" dt="2026-04-29T22:42:53.507" v="457" actId="2696"/>
        <pc:sldMkLst>
          <pc:docMk/>
          <pc:sldMk cId="2344672553" sldId="289"/>
        </pc:sldMkLst>
      </pc:sldChg>
      <pc:sldChg chg="modSp mod">
        <pc:chgData name="Notice Ringa" userId="3bb626915a0fedbc" providerId="LiveId" clId="{AA9399C0-C929-4D32-A256-A120D47C4002}" dt="2026-04-30T03:00:25.186" v="1367" actId="20577"/>
        <pc:sldMkLst>
          <pc:docMk/>
          <pc:sldMk cId="2992575261" sldId="290"/>
        </pc:sldMkLst>
        <pc:spChg chg="mod">
          <ac:chgData name="Notice Ringa" userId="3bb626915a0fedbc" providerId="LiveId" clId="{AA9399C0-C929-4D32-A256-A120D47C4002}" dt="2026-04-30T03:00:25.186" v="1367" actId="20577"/>
          <ac:spMkLst>
            <pc:docMk/>
            <pc:sldMk cId="2992575261" sldId="290"/>
            <ac:spMk id="7" creationId="{D5479470-CEEB-C53D-A132-C98C21C7B440}"/>
          </ac:spMkLst>
        </pc:spChg>
      </pc:sldChg>
      <pc:sldChg chg="add">
        <pc:chgData name="Notice Ringa" userId="3bb626915a0fedbc" providerId="LiveId" clId="{AA9399C0-C929-4D32-A256-A120D47C4002}" dt="2026-04-29T23:02:22.931" v="628" actId="2890"/>
        <pc:sldMkLst>
          <pc:docMk/>
          <pc:sldMk cId="1114962782" sldId="293"/>
        </pc:sldMkLst>
      </pc:sldChg>
      <pc:sldChg chg="modSp add del mod ord">
        <pc:chgData name="Notice Ringa" userId="3bb626915a0fedbc" providerId="LiveId" clId="{AA9399C0-C929-4D32-A256-A120D47C4002}" dt="2026-04-29T22:44:34.193" v="464" actId="2696"/>
        <pc:sldMkLst>
          <pc:docMk/>
          <pc:sldMk cId="3430742285" sldId="293"/>
        </pc:sldMkLst>
        <pc:spChg chg="mod">
          <ac:chgData name="Notice Ringa" userId="3bb626915a0fedbc" providerId="LiveId" clId="{AA9399C0-C929-4D32-A256-A120D47C4002}" dt="2026-04-29T22:44:06.891" v="460" actId="207"/>
          <ac:spMkLst>
            <pc:docMk/>
            <pc:sldMk cId="3430742285" sldId="293"/>
            <ac:spMk id="3" creationId="{AAC6734B-90C9-B997-1442-40A3FDB9D99E}"/>
          </ac:spMkLst>
        </pc:spChg>
      </pc:sldChg>
      <pc:sldChg chg="addSp delSp modSp add del mod">
        <pc:chgData name="Notice Ringa" userId="3bb626915a0fedbc" providerId="LiveId" clId="{AA9399C0-C929-4D32-A256-A120D47C4002}" dt="2026-04-30T03:05:54.773" v="1395" actId="2696"/>
        <pc:sldMkLst>
          <pc:docMk/>
          <pc:sldMk cId="3816588048" sldId="294"/>
        </pc:sldMkLst>
        <pc:spChg chg="mod">
          <ac:chgData name="Notice Ringa" userId="3bb626915a0fedbc" providerId="LiveId" clId="{AA9399C0-C929-4D32-A256-A120D47C4002}" dt="2026-04-29T23:12:06.405" v="882" actId="1076"/>
          <ac:spMkLst>
            <pc:docMk/>
            <pc:sldMk cId="3816588048" sldId="294"/>
            <ac:spMk id="2" creationId="{CF80FE9A-CBA0-17BD-C0E4-F0FF5AD4D11F}"/>
          </ac:spMkLst>
        </pc:spChg>
        <pc:spChg chg="del">
          <ac:chgData name="Notice Ringa" userId="3bb626915a0fedbc" providerId="LiveId" clId="{AA9399C0-C929-4D32-A256-A120D47C4002}" dt="2026-04-29T23:11:49.852" v="878" actId="478"/>
          <ac:spMkLst>
            <pc:docMk/>
            <pc:sldMk cId="3816588048" sldId="294"/>
            <ac:spMk id="3" creationId="{EE5BCDAD-2917-05F5-192D-8A849AF3A901}"/>
          </ac:spMkLst>
        </pc:spChg>
        <pc:spChg chg="add del mod">
          <ac:chgData name="Notice Ringa" userId="3bb626915a0fedbc" providerId="LiveId" clId="{AA9399C0-C929-4D32-A256-A120D47C4002}" dt="2026-04-29T23:11:55.852" v="879" actId="478"/>
          <ac:spMkLst>
            <pc:docMk/>
            <pc:sldMk cId="3816588048" sldId="294"/>
            <ac:spMk id="5" creationId="{05AF169C-F975-F2F7-556D-D553ED89FC59}"/>
          </ac:spMkLst>
        </pc:spChg>
      </pc:sldChg>
      <pc:sldChg chg="addSp delSp modSp add mod ord">
        <pc:chgData name="Notice Ringa" userId="3bb626915a0fedbc" providerId="LiveId" clId="{AA9399C0-C929-4D32-A256-A120D47C4002}" dt="2026-04-30T02:59:44.044" v="1346" actId="20577"/>
        <pc:sldMkLst>
          <pc:docMk/>
          <pc:sldMk cId="1067144650" sldId="295"/>
        </pc:sldMkLst>
        <pc:spChg chg="mod">
          <ac:chgData name="Notice Ringa" userId="3bb626915a0fedbc" providerId="LiveId" clId="{AA9399C0-C929-4D32-A256-A120D47C4002}" dt="2026-04-30T02:59:44.044" v="1346" actId="20577"/>
          <ac:spMkLst>
            <pc:docMk/>
            <pc:sldMk cId="1067144650" sldId="295"/>
            <ac:spMk id="2" creationId="{3C8C93A4-741A-A967-5302-8BBFF52E2841}"/>
          </ac:spMkLst>
        </pc:spChg>
        <pc:spChg chg="del">
          <ac:chgData name="Notice Ringa" userId="3bb626915a0fedbc" providerId="LiveId" clId="{AA9399C0-C929-4D32-A256-A120D47C4002}" dt="2026-04-29T23:13:31.459" v="926" actId="478"/>
          <ac:spMkLst>
            <pc:docMk/>
            <pc:sldMk cId="1067144650" sldId="295"/>
            <ac:spMk id="3" creationId="{E124BA1E-F33E-A8C5-F533-6283476AF6AA}"/>
          </ac:spMkLst>
        </pc:spChg>
        <pc:spChg chg="add del mod">
          <ac:chgData name="Notice Ringa" userId="3bb626915a0fedbc" providerId="LiveId" clId="{AA9399C0-C929-4D32-A256-A120D47C4002}" dt="2026-04-29T23:13:34.105" v="927" actId="478"/>
          <ac:spMkLst>
            <pc:docMk/>
            <pc:sldMk cId="1067144650" sldId="295"/>
            <ac:spMk id="5" creationId="{91B951D1-A987-A72E-6DAE-6F66C591C035}"/>
          </ac:spMkLst>
        </pc:spChg>
      </pc:sldChg>
      <pc:sldChg chg="new del">
        <pc:chgData name="Notice Ringa" userId="3bb626915a0fedbc" providerId="LiveId" clId="{AA9399C0-C929-4D32-A256-A120D47C4002}" dt="2026-04-29T23:12:49.940" v="884" actId="680"/>
        <pc:sldMkLst>
          <pc:docMk/>
          <pc:sldMk cId="1860174386" sldId="295"/>
        </pc:sldMkLst>
      </pc:sldChg>
      <pc:sldChg chg="new del">
        <pc:chgData name="Notice Ringa" userId="3bb626915a0fedbc" providerId="LiveId" clId="{AA9399C0-C929-4D32-A256-A120D47C4002}" dt="2026-04-29T23:12:57.547" v="886" actId="680"/>
        <pc:sldMkLst>
          <pc:docMk/>
          <pc:sldMk cId="2742902978" sldId="29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01.csv]Sheet8!PivotTable76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Webwork helps me perform better in mathematics</a:t>
            </a:r>
          </a:p>
        </c:rich>
      </c:tx>
      <c:layout>
        <c:manualLayout>
          <c:xMode val="edge"/>
          <c:yMode val="edge"/>
          <c:x val="0.10414159790057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Sheet8!$A$4:$A$6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Strongly Agree</c:v>
                </c:pt>
              </c:strCache>
            </c:strRef>
          </c:cat>
          <c:val>
            <c:numRef>
              <c:f>Sheet8!$B$4:$B$6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A-4629-9D31-F72903AE6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664544"/>
        <c:axId val="713665024"/>
      </c:barChart>
      <c:catAx>
        <c:axId val="7136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665024"/>
        <c:crosses val="autoZero"/>
        <c:auto val="1"/>
        <c:lblAlgn val="ctr"/>
        <c:lblOffset val="100"/>
        <c:noMultiLvlLbl val="0"/>
      </c:catAx>
      <c:valAx>
        <c:axId val="71366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6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01.csv]Sheet7!PivotTable35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can use webwork without needing much help</a:t>
            </a:r>
          </a:p>
        </c:rich>
      </c:tx>
      <c:layout>
        <c:manualLayout>
          <c:xMode val="edge"/>
          <c:yMode val="edge"/>
          <c:x val="0.132343069834365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Sheet7!$A$4:$A$7</c:f>
              <c:strCache>
                <c:ptCount val="4"/>
                <c:pt idx="0">
                  <c:v>Agree</c:v>
                </c:pt>
                <c:pt idx="1">
                  <c:v>Neutral</c:v>
                </c:pt>
                <c:pt idx="2">
                  <c:v>Strongly Agree</c:v>
                </c:pt>
                <c:pt idx="3">
                  <c:v>Strongly Disagree</c:v>
                </c:pt>
              </c:strCache>
            </c:strRef>
          </c:cat>
          <c:val>
            <c:numRef>
              <c:f>Sheet7!$B$4:$B$7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6-4FFB-8987-7BD6F757B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90095"/>
        <c:axId val="51090575"/>
      </c:barChart>
      <c:catAx>
        <c:axId val="5109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0575"/>
        <c:crosses val="autoZero"/>
        <c:auto val="1"/>
        <c:lblAlgn val="ctr"/>
        <c:lblOffset val="100"/>
        <c:noMultiLvlLbl val="0"/>
      </c:catAx>
      <c:valAx>
        <c:axId val="5109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0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01.csv]Sheet6!PivotTable30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Using webwork for mathematics assignments is a good idea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Sheet6!$A$4:$A$6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</c:strCache>
            </c:strRef>
          </c:cat>
          <c:val>
            <c:numRef>
              <c:f>Sheet6!$B$4:$B$6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D-46C5-B71B-73FE97FA9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27951"/>
        <c:axId val="27129871"/>
      </c:barChart>
      <c:catAx>
        <c:axId val="2712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9871"/>
        <c:crosses val="autoZero"/>
        <c:auto val="1"/>
        <c:lblAlgn val="ctr"/>
        <c:lblOffset val="100"/>
        <c:noMultiLvlLbl val="0"/>
      </c:catAx>
      <c:valAx>
        <c:axId val="2712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01.csv]Sheet8!PivotTable40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enjoy using webwork to practice mathematics</a:t>
            </a:r>
          </a:p>
        </c:rich>
      </c:tx>
      <c:layout>
        <c:manualLayout>
          <c:xMode val="edge"/>
          <c:yMode val="edge"/>
          <c:x val="0.186230198696857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Sheet8!$A$4:$A$7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Disagree</c:v>
                </c:pt>
              </c:strCache>
            </c:strRef>
          </c:cat>
          <c:val>
            <c:numRef>
              <c:f>Sheet8!$B$4:$B$7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6-4D2E-B80A-2093D4DCD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1709295"/>
        <c:axId val="621708815"/>
      </c:barChart>
      <c:catAx>
        <c:axId val="62170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708815"/>
        <c:crosses val="autoZero"/>
        <c:auto val="1"/>
        <c:lblAlgn val="ctr"/>
        <c:lblOffset val="100"/>
        <c:noMultiLvlLbl val="0"/>
      </c:catAx>
      <c:valAx>
        <c:axId val="62170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70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01.csv]Sheet10!PivotTable50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have a positive feeling about using webwork</a:t>
            </a:r>
          </a:p>
        </c:rich>
      </c:tx>
      <c:layout>
        <c:manualLayout>
          <c:xMode val="edge"/>
          <c:yMode val="edge"/>
          <c:x val="0.11786057773011743"/>
          <c:y val="7.62212504846351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Sheet10!$A$4:$A$7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Disagree</c:v>
                </c:pt>
              </c:strCache>
            </c:strRef>
          </c:cat>
          <c:val>
            <c:numRef>
              <c:f>Sheet10!$B$4:$B$7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8-49B4-A564-9A98C8ED2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523231"/>
        <c:axId val="22512847"/>
      </c:barChart>
      <c:catAx>
        <c:axId val="5352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12847"/>
        <c:crosses val="autoZero"/>
        <c:auto val="1"/>
        <c:lblAlgn val="ctr"/>
        <c:lblOffset val="100"/>
        <c:noMultiLvlLbl val="0"/>
      </c:catAx>
      <c:valAx>
        <c:axId val="2251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2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01.csv]Sheet21!PivotTable217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Using webwork for mathematics assignments is a good idea</a:t>
            </a:r>
          </a:p>
        </c:rich>
      </c:tx>
      <c:layout>
        <c:manualLayout>
          <c:xMode val="edge"/>
          <c:yMode val="edge"/>
          <c:x val="0.12926702358863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Sheet21!$A$4:$A$6</c:f>
              <c:strCache>
                <c:ptCount val="3"/>
                <c:pt idx="0">
                  <c:v>Disagree</c:v>
                </c:pt>
                <c:pt idx="1">
                  <c:v>Neutral</c:v>
                </c:pt>
                <c:pt idx="2">
                  <c:v>Strongly Agree</c:v>
                </c:pt>
              </c:strCache>
            </c:strRef>
          </c:cat>
          <c:val>
            <c:numRef>
              <c:f>Sheet21!$B$4:$B$6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5-497E-B7AA-39BD07ACD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927136"/>
        <c:axId val="1544927616"/>
      </c:barChart>
      <c:catAx>
        <c:axId val="15449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927616"/>
        <c:crosses val="autoZero"/>
        <c:auto val="1"/>
        <c:lblAlgn val="ctr"/>
        <c:lblOffset val="100"/>
        <c:noMultiLvlLbl val="0"/>
      </c:catAx>
      <c:valAx>
        <c:axId val="154492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92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01.csv]Sheet23!PivotTable227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enjoy using webwork to practice mathematics</a:t>
            </a:r>
          </a:p>
        </c:rich>
      </c:tx>
      <c:layout>
        <c:manualLayout>
          <c:xMode val="edge"/>
          <c:yMode val="edge"/>
          <c:x val="0.10431574092770238"/>
          <c:y val="1.7784632303894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Sheet23!$A$4:$A$8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Sheet23!$B$4:$B$8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F-44DC-8ECA-B72255190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4929536"/>
        <c:axId val="1544936256"/>
      </c:barChart>
      <c:catAx>
        <c:axId val="15449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936256"/>
        <c:crosses val="autoZero"/>
        <c:auto val="1"/>
        <c:lblAlgn val="ctr"/>
        <c:lblOffset val="100"/>
        <c:noMultiLvlLbl val="0"/>
      </c:catAx>
      <c:valAx>
        <c:axId val="15449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92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01.csv]Sheet25!PivotTable237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/>
              <a:t>I have a positive feeling about using webwork</a:t>
            </a:r>
          </a:p>
        </c:rich>
      </c:tx>
      <c:layout>
        <c:manualLayout>
          <c:xMode val="edge"/>
          <c:yMode val="edge"/>
          <c:x val="0.125795913417523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Sheet25!$A$4:$A$7</c:f>
              <c:strCache>
                <c:ptCount val="4"/>
                <c:pt idx="0">
                  <c:v>Agree</c:v>
                </c:pt>
                <c:pt idx="1">
                  <c:v>Neutral</c:v>
                </c:pt>
                <c:pt idx="2">
                  <c:v>Strongly Agree</c:v>
                </c:pt>
                <c:pt idx="3">
                  <c:v>Strongly Disagree</c:v>
                </c:pt>
              </c:strCache>
            </c:strRef>
          </c:cat>
          <c:val>
            <c:numRef>
              <c:f>Sheet25!$B$4:$B$7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8-4763-9391-2A4E9D2E0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4947776"/>
        <c:axId val="1544932896"/>
      </c:barChart>
      <c:catAx>
        <c:axId val="15449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932896"/>
        <c:crosses val="autoZero"/>
        <c:auto val="1"/>
        <c:lblAlgn val="ctr"/>
        <c:lblOffset val="100"/>
        <c:noMultiLvlLbl val="0"/>
      </c:catAx>
      <c:valAx>
        <c:axId val="154493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9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01.csv]Sheet11!PivotTable55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intend to continue using webwork in my mathematics courses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Sheet11!$A$4:$A$6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</c:strCache>
            </c:strRef>
          </c:cat>
          <c:val>
            <c:numRef>
              <c:f>Sheet11!$B$4:$B$6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F-4BEF-94D9-882801071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58463"/>
        <c:axId val="690300831"/>
      </c:barChart>
      <c:catAx>
        <c:axId val="2265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300831"/>
        <c:crosses val="autoZero"/>
        <c:auto val="1"/>
        <c:lblAlgn val="ctr"/>
        <c:lblOffset val="100"/>
        <c:noMultiLvlLbl val="0"/>
      </c:catAx>
      <c:valAx>
        <c:axId val="69030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01.csv]Sheet12!PivotTable60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would recommend webwork to other students</a:t>
            </a:r>
          </a:p>
        </c:rich>
      </c:tx>
      <c:layout>
        <c:manualLayout>
          <c:xMode val="edge"/>
          <c:yMode val="edge"/>
          <c:x val="0.1196474599513425"/>
          <c:y val="1.6446651336603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Sheet12!$A$4:$A$7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Disagree</c:v>
                </c:pt>
              </c:strCache>
            </c:strRef>
          </c:cat>
          <c:val>
            <c:numRef>
              <c:f>Sheet12!$B$4:$B$7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D-43F0-BB35-609BA1590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2137647"/>
        <c:axId val="622136207"/>
      </c:barChart>
      <c:catAx>
        <c:axId val="62213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136207"/>
        <c:crosses val="autoZero"/>
        <c:auto val="1"/>
        <c:lblAlgn val="ctr"/>
        <c:lblOffset val="100"/>
        <c:noMultiLvlLbl val="0"/>
      </c:catAx>
      <c:valAx>
        <c:axId val="62213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137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01.csv]Sheet13!PivotTable65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prefer using webwork over traditional paper assignments</a:t>
            </a:r>
          </a:p>
        </c:rich>
      </c:tx>
      <c:layout>
        <c:manualLayout>
          <c:xMode val="edge"/>
          <c:yMode val="edge"/>
          <c:x val="0.11791999972222528"/>
          <c:y val="1.6845348207937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Sheet13!$A$4:$A$8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Sheet13!$B$4:$B$8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5-40E0-912E-BD2BBB7AC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6173679"/>
        <c:axId val="676174639"/>
      </c:barChart>
      <c:catAx>
        <c:axId val="67617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74639"/>
        <c:crosses val="autoZero"/>
        <c:auto val="1"/>
        <c:lblAlgn val="ctr"/>
        <c:lblOffset val="100"/>
        <c:noMultiLvlLbl val="0"/>
      </c:catAx>
      <c:valAx>
        <c:axId val="67617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73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01.csv]Sheet16!PivotTable128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Count of Overall, webwork is useful for learning mathematics</a:t>
            </a:r>
          </a:p>
        </c:rich>
      </c:tx>
      <c:layout>
        <c:manualLayout>
          <c:xMode val="edge"/>
          <c:yMode val="edge"/>
          <c:x val="9.6732164760170533E-2"/>
          <c:y val="1.8787927203439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Sheet16!$A$4:$A$6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Strongly Agree</c:v>
                </c:pt>
              </c:strCache>
            </c:strRef>
          </c:cat>
          <c:val>
            <c:numRef>
              <c:f>Sheet16!$B$4:$B$6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8-41DD-B5D6-CF1A73466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698144"/>
        <c:axId val="713702464"/>
      </c:barChart>
      <c:catAx>
        <c:axId val="71369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702464"/>
        <c:crosses val="autoZero"/>
        <c:auto val="1"/>
        <c:lblAlgn val="ctr"/>
        <c:lblOffset val="100"/>
        <c:noMultiLvlLbl val="0"/>
      </c:catAx>
      <c:valAx>
        <c:axId val="71370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69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01.csv]Sheet29!PivotTable257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intend to continue using webwork in my mathematics courses</a:t>
            </a:r>
          </a:p>
        </c:rich>
      </c:tx>
      <c:layout>
        <c:manualLayout>
          <c:xMode val="edge"/>
          <c:yMode val="edge"/>
          <c:x val="0.132882320711491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Sheet29!$B$3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Sheet29!$A$4:$A$7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Agree</c:v>
                </c:pt>
              </c:strCache>
            </c:strRef>
          </c:cat>
          <c:val>
            <c:numRef>
              <c:f>Sheet29!$B$4:$B$7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C-491D-A554-10414C84B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857536"/>
        <c:axId val="1544858016"/>
      </c:barChart>
      <c:catAx>
        <c:axId val="154485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858016"/>
        <c:crosses val="autoZero"/>
        <c:auto val="1"/>
        <c:lblAlgn val="ctr"/>
        <c:lblOffset val="100"/>
        <c:noMultiLvlLbl val="0"/>
      </c:catAx>
      <c:valAx>
        <c:axId val="15448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85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01.csv]Sheet30!PivotTable262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would recommend webwork to other students</a:t>
            </a:r>
          </a:p>
        </c:rich>
      </c:tx>
      <c:layout>
        <c:manualLayout>
          <c:xMode val="edge"/>
          <c:yMode val="edge"/>
          <c:x val="0.100481428590574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Sheet30!$B$3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Sheet30!$A$4:$A$8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Sheet30!$B$4:$B$8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D-4F6B-89C9-5FF9C8F38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4843136"/>
        <c:axId val="1544844096"/>
      </c:barChart>
      <c:catAx>
        <c:axId val="15448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844096"/>
        <c:crosses val="autoZero"/>
        <c:auto val="1"/>
        <c:lblAlgn val="ctr"/>
        <c:lblOffset val="100"/>
        <c:noMultiLvlLbl val="0"/>
      </c:catAx>
      <c:valAx>
        <c:axId val="154484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8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01.csv]Sheet31!PivotTable267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prefer using webwork over traditional paper assignments</a:t>
            </a:r>
          </a:p>
        </c:rich>
      </c:tx>
      <c:layout>
        <c:manualLayout>
          <c:xMode val="edge"/>
          <c:yMode val="edge"/>
          <c:x val="0.160255503179418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Sheet31!$A$4:$A$7</c:f>
              <c:strCache>
                <c:ptCount val="4"/>
                <c:pt idx="0">
                  <c:v>Agree</c:v>
                </c:pt>
                <c:pt idx="1">
                  <c:v>Disagree</c:v>
                </c:pt>
                <c:pt idx="2">
                  <c:v>Strongly Agree</c:v>
                </c:pt>
                <c:pt idx="3">
                  <c:v>Strongly Disagree</c:v>
                </c:pt>
              </c:strCache>
            </c:strRef>
          </c:cat>
          <c:val>
            <c:numRef>
              <c:f>Sheet31!$B$4:$B$7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E-43B0-8ADB-5064B3A77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4867616"/>
        <c:axId val="1544859936"/>
      </c:barChart>
      <c:catAx>
        <c:axId val="154486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859936"/>
        <c:crosses val="autoZero"/>
        <c:auto val="1"/>
        <c:lblAlgn val="ctr"/>
        <c:lblOffset val="100"/>
        <c:noMultiLvlLbl val="0"/>
      </c:catAx>
      <c:valAx>
        <c:axId val="154485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86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01.csv]Sheet1!PivotTable5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Webwork helps me perform better in mathematics</a:t>
            </a:r>
          </a:p>
        </c:rich>
      </c:tx>
      <c:layout>
        <c:manualLayout>
          <c:xMode val="edge"/>
          <c:yMode val="edge"/>
          <c:x val="0.122133857857699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Sheet1!$A$4:$A$6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1-400F-ABEA-0DC06329B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572671"/>
        <c:axId val="616570271"/>
      </c:barChart>
      <c:catAx>
        <c:axId val="61657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570271"/>
        <c:crosses val="autoZero"/>
        <c:auto val="1"/>
        <c:lblAlgn val="ctr"/>
        <c:lblOffset val="100"/>
        <c:noMultiLvlLbl val="0"/>
      </c:catAx>
      <c:valAx>
        <c:axId val="61657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57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01.csv]Sheet2!PivotTable10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Overall, webwork is useful for learning mathematics</a:t>
            </a:r>
          </a:p>
        </c:rich>
      </c:tx>
      <c:layout>
        <c:manualLayout>
          <c:xMode val="edge"/>
          <c:yMode val="edge"/>
          <c:x val="0.15872161770578408"/>
          <c:y val="1.3023163285344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Sheet2!$A$4:$A$6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</c:strCache>
            </c:strRef>
          </c:cat>
          <c:val>
            <c:numRef>
              <c:f>Sheet2!$B$4:$B$6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F-42B1-B848-0EBA74B55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172239"/>
        <c:axId val="622135247"/>
      </c:barChart>
      <c:catAx>
        <c:axId val="67617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135247"/>
        <c:crosses val="autoZero"/>
        <c:auto val="1"/>
        <c:lblAlgn val="ctr"/>
        <c:lblOffset val="100"/>
        <c:noMultiLvlLbl val="0"/>
      </c:catAx>
      <c:valAx>
        <c:axId val="62213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7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01.csv]Sheet12!PivotTable168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Learning to use webwork was easy for me</a:t>
            </a:r>
          </a:p>
        </c:rich>
      </c:tx>
      <c:layout>
        <c:manualLayout>
          <c:xMode val="edge"/>
          <c:yMode val="edge"/>
          <c:x val="0.1390339879197818"/>
          <c:y val="6.95345184132332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Sheet12!$A$4:$A$7</c:f>
              <c:strCache>
                <c:ptCount val="4"/>
                <c:pt idx="0">
                  <c:v>Agree</c:v>
                </c:pt>
                <c:pt idx="1">
                  <c:v>Neutral</c:v>
                </c:pt>
                <c:pt idx="2">
                  <c:v>Strongly Agree</c:v>
                </c:pt>
                <c:pt idx="3">
                  <c:v>Strongly Disagree</c:v>
                </c:pt>
              </c:strCache>
            </c:strRef>
          </c:cat>
          <c:val>
            <c:numRef>
              <c:f>Sheet12!$B$4:$B$7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0-4711-8F21-47502B3D3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2425888"/>
        <c:axId val="1472443168"/>
      </c:barChart>
      <c:catAx>
        <c:axId val="14724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43168"/>
        <c:crosses val="autoZero"/>
        <c:auto val="1"/>
        <c:lblAlgn val="ctr"/>
        <c:lblOffset val="100"/>
        <c:noMultiLvlLbl val="0"/>
      </c:catAx>
      <c:valAx>
        <c:axId val="147244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01.csv]Sheet14!PivotTable182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dirty="0"/>
              <a:t>I</a:t>
            </a:r>
            <a:r>
              <a:rPr lang="en-CA" sz="1400" b="0" baseline="0" dirty="0"/>
              <a:t> </a:t>
            </a:r>
            <a:r>
              <a:rPr lang="en-CA" sz="1200" b="1" dirty="0"/>
              <a:t>find webwork easy to navigate</a:t>
            </a:r>
          </a:p>
        </c:rich>
      </c:tx>
      <c:layout>
        <c:manualLayout>
          <c:xMode val="edge"/>
          <c:yMode val="edge"/>
          <c:x val="0.199126752086234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Sheet14!$B$3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Sheet14!$A$4:$A$7</c:f>
              <c:strCache>
                <c:ptCount val="4"/>
                <c:pt idx="0">
                  <c:v>Agree</c:v>
                </c:pt>
                <c:pt idx="1">
                  <c:v>Neutral</c:v>
                </c:pt>
                <c:pt idx="2">
                  <c:v>Strongly Agree</c:v>
                </c:pt>
                <c:pt idx="3">
                  <c:v>Strongly Disagree</c:v>
                </c:pt>
              </c:strCache>
            </c:strRef>
          </c:cat>
          <c:val>
            <c:numRef>
              <c:f>Sheet14!$B$4:$B$7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1-47D2-80A4-50B856760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2408128"/>
        <c:axId val="1472415808"/>
      </c:barChart>
      <c:catAx>
        <c:axId val="147240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15808"/>
        <c:crosses val="autoZero"/>
        <c:auto val="1"/>
        <c:lblAlgn val="ctr"/>
        <c:lblOffset val="100"/>
        <c:noMultiLvlLbl val="0"/>
      </c:catAx>
      <c:valAx>
        <c:axId val="14724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0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01.csv]Sheet16!PivotTable192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</a:t>
            </a:r>
            <a:r>
              <a:rPr lang="en-CA" sz="1200" b="1" baseline="0" dirty="0"/>
              <a:t> </a:t>
            </a:r>
            <a:r>
              <a:rPr lang="en-CA" sz="1200" b="1" dirty="0"/>
              <a:t>can use webwork without needing much help</a:t>
            </a:r>
          </a:p>
        </c:rich>
      </c:tx>
      <c:layout>
        <c:manualLayout>
          <c:xMode val="edge"/>
          <c:yMode val="edge"/>
          <c:x val="0.15106025448131363"/>
          <c:y val="7.454101516645536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Sheet16!$A$4:$A$8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Sheet16!$B$4:$B$8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9-4FD1-848D-13A98723B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2417248"/>
        <c:axId val="1472418688"/>
      </c:barChart>
      <c:catAx>
        <c:axId val="14724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18688"/>
        <c:crosses val="autoZero"/>
        <c:auto val="1"/>
        <c:lblAlgn val="ctr"/>
        <c:lblOffset val="100"/>
        <c:noMultiLvlLbl val="0"/>
      </c:catAx>
      <c:valAx>
        <c:axId val="147241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1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01.csv]Sheet4!PivotTable20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Learning to use webwork was easy for me</a:t>
            </a:r>
          </a:p>
        </c:rich>
      </c:tx>
      <c:layout>
        <c:manualLayout>
          <c:xMode val="edge"/>
          <c:yMode val="edge"/>
          <c:x val="0.10904278615145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Sheet4!$A$4:$A$8</c:f>
              <c:strCache>
                <c:ptCount val="5"/>
                <c:pt idx="0">
                  <c:v>Agree</c:v>
                </c:pt>
                <c:pt idx="1">
                  <c:v>Disagree</c:v>
                </c:pt>
                <c:pt idx="2">
                  <c:v>Neutral</c:v>
                </c:pt>
                <c:pt idx="3">
                  <c:v>Strongly Agree</c:v>
                </c:pt>
                <c:pt idx="4">
                  <c:v>Strongly Disagree</c:v>
                </c:pt>
              </c:strCache>
            </c:strRef>
          </c:cat>
          <c:val>
            <c:numRef>
              <c:f>Sheet4!$B$4:$B$8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9-45BB-9C71-6541F1792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15039"/>
        <c:axId val="23361615"/>
      </c:barChart>
      <c:catAx>
        <c:axId val="2281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61615"/>
        <c:crosses val="autoZero"/>
        <c:auto val="1"/>
        <c:lblAlgn val="ctr"/>
        <c:lblOffset val="100"/>
        <c:noMultiLvlLbl val="0"/>
      </c:catAx>
      <c:valAx>
        <c:axId val="2336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1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[WebWork Student Survey - W26 Math 0600 01 02 Math 0610 01.csv]Sheet5!PivotTable25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/>
              <a:t>I find webwork easy to navigate</a:t>
            </a:r>
          </a:p>
        </c:rich>
      </c:tx>
      <c:layout>
        <c:manualLayout>
          <c:xMode val="edge"/>
          <c:yMode val="edge"/>
          <c:x val="0.189555709129523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Sheet5!$A$4:$A$6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Strongly Disagree</c:v>
                </c:pt>
              </c:strCache>
            </c:strRef>
          </c:cat>
          <c:val>
            <c:numRef>
              <c:f>Sheet5!$B$4:$B$6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D-49F1-8F59-D1A9D0087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4820879"/>
        <c:axId val="624823279"/>
      </c:barChart>
      <c:catAx>
        <c:axId val="62482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823279"/>
        <c:crosses val="autoZero"/>
        <c:auto val="1"/>
        <c:lblAlgn val="ctr"/>
        <c:lblOffset val="100"/>
        <c:noMultiLvlLbl val="0"/>
      </c:catAx>
      <c:valAx>
        <c:axId val="62482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820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C4EE-6428-4FDE-80E6-8B6A1887C1ED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8E08-F3B8-42B1-9BF9-2806143A3C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79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28E08-F3B8-42B1-9BF9-2806143A3C2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680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7E08-6E98-8EE8-7C70-5B520DD02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F0E36-D083-93E3-47D4-D4FDFFC90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7C711-CCE3-A536-86C8-EBE006D33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8885-24C2-CA12-1DDF-10E8EEACF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28E08-F3B8-42B1-9BF9-2806143A3C2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30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584C0-87C4-090D-D5DF-53F48AC73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AA8DB1-8DAC-1FAE-D9CE-9B0A6A360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CFD36-68B5-FB3D-AC22-091A03A27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4A3FB-16A1-BDD1-72D7-BB7EE6CEC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28E08-F3B8-42B1-9BF9-2806143A3C2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4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DD207-FAEC-8F62-B751-A4861C1BF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E2497D-A6E1-F295-4FDE-B83A30B9E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E3E7DD-2CA8-79BA-907F-2BF18C4F8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EEB6B-7333-EE57-02F1-A4C9C1DAA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28E08-F3B8-42B1-9BF9-2806143A3C2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113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978D-D826-BE12-2001-F4C315B87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323F-7AEA-9D67-0FF9-76C79452E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2B01-5C18-A70F-4ABE-F0D96428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B0E98-AADB-1CB1-98A7-6F1BB940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786D-00B8-9DCC-C7D9-5BDBDF76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5D55-180A-EB65-972D-41378493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8C651-D072-8D9F-D73D-C3233CCEC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69C5C-3290-028A-52C9-5D6AA931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3D5B-AE1B-14E1-75B4-65CAA329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F1962-E76A-A96A-B11B-B6959729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3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56193-A619-7734-79DF-241A19E09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FAAA9-4E46-C46E-E6DC-DD6526306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30A88-D076-B9A8-A6FC-57C90799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F6CC5-E77F-BC2E-98BC-4655BB03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7652-3D67-8913-6BDC-00AF7EA2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2F3B-B53C-1123-765B-28364FEC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14111-929E-62D6-2F46-255DCED3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54529-18F8-FDAF-E51A-3E47C88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AD9E4-C814-1084-B3E1-7D1A8E85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5C9D-7AFB-C26A-2919-70CF8387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545E-32BF-AD1F-3F79-4D9CAD23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B79C6-8448-B9DC-818F-C12628050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7939-BE4C-E4E8-C3BE-05375863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C62F6-5961-F042-F9BD-18AF2CDA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6EBF4-6F22-FBCB-D2B9-C64836EB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8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3BED-51B4-063D-93E8-EEFE2E03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A8A50-ED54-2FAA-7463-A5648B84B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16F55-A15C-097C-6F20-D606841E3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3FD3C-B5A4-59C2-0301-0698ECD2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B7C07-F9CB-6969-7D82-2AF32EF6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5A4DB-4D40-028E-EC6C-8B80E057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F915-A026-1257-FBB9-212E20D4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844DB-B7B6-0759-6B94-D2CAB1D60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F06C9-0525-79F5-D132-3AA5A8917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321B5-FACF-D795-43BE-CFC77EF2F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CC1A7-BB75-4643-04F8-BE2A4A3AE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2521C-775E-7928-A9E3-7F46BF4B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24DFD-D732-E95B-7BD1-B8862B7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3E77F-C6F7-01CF-1DD4-B31A1932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39E9-6212-327F-B3CB-6E2C3E80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962A-81C8-C4DA-E682-24AB8D6C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58F18-DE9F-BF81-3387-85FA8EDC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10017-D89C-1B56-EF1B-841C0D3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3488C-0331-E0C5-0852-49A17419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7FE09-E841-1B1C-35FC-8AA468F0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A5D38-8D75-7A2A-1CFF-3B0B343D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0828-35F9-31F1-63DD-B2CD8E0B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31591-FEBA-0D17-B32D-A91A59CD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82C2D-915A-C094-B74B-79B98B7CE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56FA1-31B6-147C-B48A-9515C069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4E052-2307-309F-D44E-441F52A3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B5DAB-788C-BA1B-8D7A-E62DDF50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5470-BFC9-1E37-6E32-B2172CAC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88C05-53C4-F0A7-BB4F-3ECD425CD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811A0-D034-06EC-7529-F0F65C3B3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E4116-4BD9-42B3-82DB-45A8DDB8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193FE-719A-B0C5-B769-CB93DBD5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DBAC4-0299-703C-7549-FA6703E2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34448-D0DD-E1BC-08C0-A2F2E35C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23F9C-C3B0-0E7B-9F73-706E5A52F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BDB7-920C-1329-D7A0-80CD3A47B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47D11-7646-48A3-89F2-BB13DA0772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3A0F7-DB5D-834A-AF21-5F7C9C2EC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CA06C-4C93-EECA-4AE0-B242A0E70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F159EA-D23E-432C-9F42-8E251F4E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work.tru.ca/webwork2/Math_0600_Ringa_W26_S01/instructor/sets?effectiveUser=nring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94CF-F858-C5B4-92F6-D6A1202CD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316" y="898167"/>
            <a:ext cx="9144000" cy="2703871"/>
          </a:xfrm>
        </p:spPr>
        <p:txBody>
          <a:bodyPr>
            <a:normAutofit fontScale="90000"/>
          </a:bodyPr>
          <a:lstStyle/>
          <a:p>
            <a:br>
              <a:rPr lang="en-CA" sz="3600" b="1" dirty="0"/>
            </a:br>
            <a:br>
              <a:rPr lang="en-CA" sz="3600" b="1" dirty="0"/>
            </a:br>
            <a:br>
              <a:rPr lang="en-CA" sz="3600" b="1" dirty="0"/>
            </a:br>
            <a:r>
              <a:rPr lang="en-CA" sz="3600" b="1" dirty="0"/>
              <a:t> </a:t>
            </a:r>
            <a:br>
              <a:rPr lang="en-CA" sz="3600" b="1" dirty="0"/>
            </a:br>
            <a:br>
              <a:rPr lang="en-CA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Using Survey Feedback to Enhance Learning of Mathematics Through Webwork: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Technology Acceptance Model</a:t>
            </a:r>
            <a:br>
              <a:rPr lang="en-CA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F5EAE-D895-56AE-9780-E6C769C9D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Notice Ringa</a:t>
            </a:r>
          </a:p>
          <a:p>
            <a:r>
              <a:rPr lang="en-US" dirty="0"/>
              <a:t>Thompson Rivers University</a:t>
            </a:r>
          </a:p>
          <a:p>
            <a:r>
              <a:rPr lang="en-US" dirty="0"/>
              <a:t>ABEABC Conference, April 30 - May 1, 2026, Camosun College</a:t>
            </a:r>
          </a:p>
        </p:txBody>
      </p:sp>
    </p:spTree>
    <p:extLst>
      <p:ext uri="{BB962C8B-B14F-4D97-AF65-F5344CB8AC3E}">
        <p14:creationId xmlns:p14="http://schemas.microsoft.com/office/powerpoint/2010/main" val="201992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2E80F-22CD-2069-CB0E-7B09C42D3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ED5F-B52A-500B-9DF7-B1C5A724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What is Technology Acceptance Model?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91F8-F824-CCFD-F3BA-C5E10EC7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2400" dirty="0"/>
              <a:t>Technology Acceptance Model </a:t>
            </a:r>
            <a:r>
              <a:rPr lang="en-CA" sz="2400" b="1" dirty="0"/>
              <a:t>(TAM) </a:t>
            </a:r>
            <a:r>
              <a:rPr lang="en-CA" sz="2400" dirty="0"/>
              <a:t>is a theoretical framework that can be </a:t>
            </a:r>
            <a:r>
              <a:rPr lang="en-CA" sz="2400" b="1" dirty="0"/>
              <a:t>used to explain how users view and come to accept and use new technology.</a:t>
            </a:r>
            <a:endParaRPr lang="en-CA" sz="24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 descr="Technology Acceptance Model Full Article: A Technology Acceptance">
            <a:extLst>
              <a:ext uri="{FF2B5EF4-FFF2-40B4-BE49-F238E27FC236}">
                <a16:creationId xmlns:a16="http://schemas.microsoft.com/office/drawing/2014/main" id="{AB3927BF-DDF3-8F61-D3FF-B38FFB7B5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72" y="2388589"/>
            <a:ext cx="7224824" cy="44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9009E-CA36-DE2F-36F7-A7FFB634018D}"/>
              </a:ext>
            </a:extLst>
          </p:cNvPr>
          <p:cNvSpPr txBox="1"/>
          <p:nvPr/>
        </p:nvSpPr>
        <p:spPr>
          <a:xfrm>
            <a:off x="422787" y="3105834"/>
            <a:ext cx="4680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Degree to which a person believes that using a particular technology will enhance their job performance or help achieve desired outcomes</a:t>
            </a:r>
            <a:endParaRPr lang="en-CA" sz="1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6B884-4690-0972-0755-1DE04F793711}"/>
              </a:ext>
            </a:extLst>
          </p:cNvPr>
          <p:cNvSpPr txBox="1"/>
          <p:nvPr/>
        </p:nvSpPr>
        <p:spPr>
          <a:xfrm>
            <a:off x="226142" y="5082834"/>
            <a:ext cx="4748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0070C0"/>
                </a:solidFill>
              </a:rPr>
              <a:t>Degree to which a person believes that using the technology will be free of effort.</a:t>
            </a:r>
          </a:p>
        </p:txBody>
      </p:sp>
    </p:spTree>
    <p:extLst>
      <p:ext uri="{BB962C8B-B14F-4D97-AF65-F5344CB8AC3E}">
        <p14:creationId xmlns:p14="http://schemas.microsoft.com/office/powerpoint/2010/main" val="423204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3A157-5E8E-BF4C-F72E-CD0E97B2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A97F-A489-BD15-3FF3-F6758515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What is Technology Acceptance Model?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304FC-6EA6-F679-CBA0-74F5CAA8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2400" dirty="0"/>
              <a:t>Technology Acceptance Model </a:t>
            </a:r>
            <a:r>
              <a:rPr lang="en-CA" sz="2400" b="1" dirty="0"/>
              <a:t>(TAM) </a:t>
            </a:r>
            <a:r>
              <a:rPr lang="en-CA" sz="2400" dirty="0"/>
              <a:t>is a theoretical framework that can be </a:t>
            </a:r>
            <a:r>
              <a:rPr lang="en-CA" sz="2400" b="1" dirty="0"/>
              <a:t>used to explain how users view and come to accept and use new technology.</a:t>
            </a:r>
            <a:endParaRPr lang="en-CA" sz="24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 descr="Technology Acceptance Model Full Article: A Technology Acceptance">
            <a:extLst>
              <a:ext uri="{FF2B5EF4-FFF2-40B4-BE49-F238E27FC236}">
                <a16:creationId xmlns:a16="http://schemas.microsoft.com/office/drawing/2014/main" id="{B83452D6-2A5C-EEB0-14E0-CA52464C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72" y="2388589"/>
            <a:ext cx="7224824" cy="44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C6CD5-254C-7F97-B420-4AB0558E4563}"/>
              </a:ext>
            </a:extLst>
          </p:cNvPr>
          <p:cNvSpPr txBox="1"/>
          <p:nvPr/>
        </p:nvSpPr>
        <p:spPr>
          <a:xfrm>
            <a:off x="422787" y="3105834"/>
            <a:ext cx="4680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Degree to which a person believes that using a particular technology will enhance their job performance or help achieve desired outcomes</a:t>
            </a:r>
            <a:endParaRPr lang="en-CA" sz="1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4CA8E-3C64-6F64-309C-B1802F68E70E}"/>
              </a:ext>
            </a:extLst>
          </p:cNvPr>
          <p:cNvSpPr txBox="1"/>
          <p:nvPr/>
        </p:nvSpPr>
        <p:spPr>
          <a:xfrm>
            <a:off x="226142" y="5082834"/>
            <a:ext cx="4748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0070C0"/>
                </a:solidFill>
              </a:rPr>
              <a:t>Degree to which a person believes that using the technology will be free of effort.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CD07B-78F6-E023-3434-C45F7CB12434}"/>
              </a:ext>
            </a:extLst>
          </p:cNvPr>
          <p:cNvSpPr txBox="1"/>
          <p:nvPr/>
        </p:nvSpPr>
        <p:spPr>
          <a:xfrm>
            <a:off x="7413527" y="5186516"/>
            <a:ext cx="1347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-It is based on PU and PEOU</a:t>
            </a:r>
            <a:endParaRPr lang="en-CA" sz="12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5263F-D827-B795-7F57-417CCA8585AF}"/>
              </a:ext>
            </a:extLst>
          </p:cNvPr>
          <p:cNvSpPr txBox="1"/>
          <p:nvPr/>
        </p:nvSpPr>
        <p:spPr>
          <a:xfrm>
            <a:off x="8974395" y="5036667"/>
            <a:ext cx="16936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directly influenced by the user’s attitude and perceived usefulness</a:t>
            </a:r>
            <a:endParaRPr lang="en-C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4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0A5A5-DCF8-FC8D-9BBB-D4C4F433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8974-1521-BF3A-7C34-4E9D46C1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What is Technology Acceptance Model?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2EA33-00FE-CA15-0626-8CEFE480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2400" dirty="0"/>
              <a:t>Technology Acceptance Model </a:t>
            </a:r>
            <a:r>
              <a:rPr lang="en-CA" sz="2400" b="1" dirty="0"/>
              <a:t>(TAM) </a:t>
            </a:r>
            <a:r>
              <a:rPr lang="en-CA" sz="2400" dirty="0"/>
              <a:t>is a theoretical framework that can be </a:t>
            </a:r>
            <a:r>
              <a:rPr lang="en-CA" sz="2400" b="1" dirty="0"/>
              <a:t>used to explain how users view and come to accept and use new technology.</a:t>
            </a:r>
            <a:endParaRPr lang="en-CA" sz="24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 descr="Technology Acceptance Model Full Article: A Technology Acceptance">
            <a:extLst>
              <a:ext uri="{FF2B5EF4-FFF2-40B4-BE49-F238E27FC236}">
                <a16:creationId xmlns:a16="http://schemas.microsoft.com/office/drawing/2014/main" id="{B41313AA-FA28-4BBB-87E0-266CA913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72" y="2388589"/>
            <a:ext cx="7224824" cy="44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48CC2-8B0F-E4E8-0990-417029BBEA72}"/>
              </a:ext>
            </a:extLst>
          </p:cNvPr>
          <p:cNvSpPr txBox="1"/>
          <p:nvPr/>
        </p:nvSpPr>
        <p:spPr>
          <a:xfrm>
            <a:off x="422787" y="3105834"/>
            <a:ext cx="4680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Degree to which a person believes that using a particular technology will enhance their job performance or help achieve desired outcomes</a:t>
            </a:r>
            <a:endParaRPr lang="en-CA" sz="1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E409B-ABE8-D80B-C137-C9E90B67E1E1}"/>
              </a:ext>
            </a:extLst>
          </p:cNvPr>
          <p:cNvSpPr txBox="1"/>
          <p:nvPr/>
        </p:nvSpPr>
        <p:spPr>
          <a:xfrm>
            <a:off x="226142" y="5082834"/>
            <a:ext cx="4748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0070C0"/>
                </a:solidFill>
              </a:rPr>
              <a:t>Degree to which a person believes that using the technology will be free of effort.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A42E-FDCB-CE0D-4A4A-AF56715A9331}"/>
              </a:ext>
            </a:extLst>
          </p:cNvPr>
          <p:cNvSpPr txBox="1"/>
          <p:nvPr/>
        </p:nvSpPr>
        <p:spPr>
          <a:xfrm>
            <a:off x="7413527" y="5186516"/>
            <a:ext cx="1347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-It is based on PU and PEOU</a:t>
            </a:r>
            <a:endParaRPr lang="en-CA" sz="12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B3FB4-9464-BCA7-9BEC-8C2F06A884FF}"/>
              </a:ext>
            </a:extLst>
          </p:cNvPr>
          <p:cNvSpPr txBox="1"/>
          <p:nvPr/>
        </p:nvSpPr>
        <p:spPr>
          <a:xfrm>
            <a:off x="8974395" y="5036667"/>
            <a:ext cx="16936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- directly influenced by the user’s attitude and perceived usefulness</a:t>
            </a:r>
            <a:endParaRPr lang="en-CA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6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847F5-2769-10F3-D38C-F6D89611C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49C6-D5A3-0EE4-0F24-264847E6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/>
              <a:t>TAM-Webwork survey questionnaire </a:t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5FBB4-96F7-3806-8B6B-42FBC7394E7C}"/>
              </a:ext>
            </a:extLst>
          </p:cNvPr>
          <p:cNvSpPr txBox="1"/>
          <p:nvPr/>
        </p:nvSpPr>
        <p:spPr>
          <a:xfrm>
            <a:off x="806245" y="852707"/>
            <a:ext cx="295950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Perceived Usefulness (PU)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Webwork helps me perform better in mathematics.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Overall, Webwork is useful for learning mathematics.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FD440-F55B-A628-B73C-9B199C3CB63A}"/>
              </a:ext>
            </a:extLst>
          </p:cNvPr>
          <p:cNvSpPr txBox="1"/>
          <p:nvPr/>
        </p:nvSpPr>
        <p:spPr>
          <a:xfrm>
            <a:off x="806244" y="3429000"/>
            <a:ext cx="2959509" cy="2202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Perceived Ease of Use (PEOU)</a:t>
            </a:r>
            <a:endParaRPr lang="en-CA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to use Webwork was easy for me.</a:t>
            </a:r>
            <a:endParaRPr lang="en-CA" sz="16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find Webwork easy to navigate.</a:t>
            </a:r>
            <a:endParaRPr lang="en-CA" sz="16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can use Webwork without needing much help.</a:t>
            </a:r>
            <a:endParaRPr lang="en-CA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4983D-688D-EE0B-CC5A-7762C543151A}"/>
              </a:ext>
            </a:extLst>
          </p:cNvPr>
          <p:cNvSpPr txBox="1"/>
          <p:nvPr/>
        </p:nvSpPr>
        <p:spPr>
          <a:xfrm>
            <a:off x="4321224" y="1729870"/>
            <a:ext cx="2738337" cy="3025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Attitude Toward Using (ATU)</a:t>
            </a:r>
            <a:endParaRPr lang="en-CA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Using Webwork for mathematics assignments is a good idea.</a:t>
            </a:r>
            <a:endParaRPr lang="en-CA" sz="16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enjoy using Webwork to practice mathematics.</a:t>
            </a:r>
            <a:endParaRPr lang="en-CA" sz="16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have a positive feeling about using Webwork.</a:t>
            </a:r>
            <a:endParaRPr lang="en-CA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7F0ED-162C-308E-428E-6499C6B06727}"/>
              </a:ext>
            </a:extLst>
          </p:cNvPr>
          <p:cNvSpPr txBox="1"/>
          <p:nvPr/>
        </p:nvSpPr>
        <p:spPr>
          <a:xfrm>
            <a:off x="7615031" y="1887364"/>
            <a:ext cx="3347937" cy="2465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CA" sz="1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Behavioral Intention </a:t>
            </a:r>
            <a:r>
              <a:rPr lang="en-CA" sz="14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400" b="1" kern="0">
                <a:ea typeface="Times New Roman" panose="02020603050405020304" pitchFamily="18" charset="0"/>
                <a:cs typeface="Times New Roman" panose="02020603050405020304" pitchFamily="18" charset="0"/>
              </a:rPr>
              <a:t>BI)</a:t>
            </a:r>
            <a:r>
              <a:rPr lang="en-CA" sz="1400" b="1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Use </a:t>
            </a: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intend to continue using Webwork in my mathematics courses.</a:t>
            </a:r>
            <a:endParaRPr lang="en-CA" sz="16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would recommend Webwork to other students.</a:t>
            </a:r>
            <a:endParaRPr lang="en-CA" sz="16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prefer using Webwork over traditional paper assignments.</a:t>
            </a:r>
            <a:endParaRPr lang="en-CA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0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DFE35-CDE0-6F10-BC3E-8AEB0B1AE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45BE-F7D0-0F85-8DD7-846EECFF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068"/>
            <a:ext cx="12191999" cy="692150"/>
          </a:xfrm>
        </p:spPr>
        <p:txBody>
          <a:bodyPr>
            <a:normAutofit/>
          </a:bodyPr>
          <a:lstStyle/>
          <a:p>
            <a:r>
              <a:rPr lang="en-US" sz="4000" b="1" dirty="0"/>
              <a:t>RESULTS: Perceived Usefulness (PU) </a:t>
            </a:r>
            <a:endParaRPr lang="en-US" sz="1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958C-D7DC-1D20-B8CC-45671A68C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5621414"/>
            <a:ext cx="12191999" cy="12633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800" dirty="0"/>
              <a:t>Generally,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most students agreed that webwork is useful </a:t>
            </a:r>
            <a:r>
              <a:rPr lang="en-US" sz="1800" dirty="0"/>
              <a:t>in learning mathematics; However,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‘some’ new students disagreed.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Interventions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C00000"/>
                </a:solidFill>
              </a:rPr>
              <a:t>Highlighted benefits of webwork</a:t>
            </a:r>
            <a:r>
              <a:rPr lang="en-US" sz="1800" b="1" dirty="0"/>
              <a:t>; </a:t>
            </a:r>
            <a:r>
              <a:rPr lang="en-US" sz="1800" b="1" dirty="0">
                <a:solidFill>
                  <a:srgbClr val="C00000"/>
                </a:solidFill>
              </a:rPr>
              <a:t>Explained how webwork supports learning</a:t>
            </a:r>
            <a:r>
              <a:rPr lang="en-US" sz="1800" b="1" dirty="0"/>
              <a:t>; </a:t>
            </a:r>
            <a:r>
              <a:rPr lang="en-US" sz="1800" b="1" dirty="0">
                <a:solidFill>
                  <a:srgbClr val="C00000"/>
                </a:solidFill>
              </a:rPr>
              <a:t>connected problems to exams and outcomes</a:t>
            </a:r>
            <a:r>
              <a:rPr lang="en-US" sz="1800" b="1" dirty="0"/>
              <a:t>; </a:t>
            </a:r>
            <a:r>
              <a:rPr lang="en-US" sz="1800" b="1" dirty="0">
                <a:solidFill>
                  <a:srgbClr val="C00000"/>
                </a:solidFill>
              </a:rPr>
              <a:t>emphasized learning over just correct answers.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E185EE-6798-25C3-4BB6-37AC46FC5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725442"/>
              </p:ext>
            </p:extLst>
          </p:nvPr>
        </p:nvGraphicFramePr>
        <p:xfrm>
          <a:off x="1672294" y="3429000"/>
          <a:ext cx="3381487" cy="206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607E22D-C0B8-941A-AAB8-9B19EF53C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063699"/>
              </p:ext>
            </p:extLst>
          </p:nvPr>
        </p:nvGraphicFramePr>
        <p:xfrm>
          <a:off x="7341067" y="3309037"/>
          <a:ext cx="3534698" cy="230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D27394A-2110-9A72-1043-66BC21AB687F}"/>
              </a:ext>
            </a:extLst>
          </p:cNvPr>
          <p:cNvSpPr txBox="1"/>
          <p:nvPr/>
        </p:nvSpPr>
        <p:spPr>
          <a:xfrm>
            <a:off x="0" y="867648"/>
            <a:ext cx="1672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New students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97405-4003-3D57-2488-182C0DE127E6}"/>
              </a:ext>
            </a:extLst>
          </p:cNvPr>
          <p:cNvSpPr txBox="1"/>
          <p:nvPr/>
        </p:nvSpPr>
        <p:spPr>
          <a:xfrm>
            <a:off x="-1" y="3302947"/>
            <a:ext cx="156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Experienced students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BD6BFA3-695B-9434-656C-54981D745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53395"/>
              </p:ext>
            </p:extLst>
          </p:nvPr>
        </p:nvGraphicFramePr>
        <p:xfrm>
          <a:off x="1624646" y="867645"/>
          <a:ext cx="3694605" cy="226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31A4E2B-0D8A-CA03-0B82-4A414E960D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33432"/>
              </p:ext>
            </p:extLst>
          </p:nvPr>
        </p:nvGraphicFramePr>
        <p:xfrm>
          <a:off x="7181161" y="879540"/>
          <a:ext cx="3694604" cy="215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6628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E298E-A1E6-D9E6-2367-FE180A33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8829-B3EB-EA27-C1AE-3051DD56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2518"/>
            <a:ext cx="12191999" cy="69215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RESULTS: Perceived Ease of Use (PEOU)</a:t>
            </a:r>
            <a:br>
              <a:rPr lang="en-US" sz="1400" dirty="0"/>
            </a:br>
            <a:endParaRPr lang="en-US" sz="1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CA98E-80B6-2CE8-7BEE-3FDC4F82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5571370"/>
            <a:ext cx="12191999" cy="13134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800" dirty="0"/>
              <a:t>Overall, </a:t>
            </a:r>
            <a:r>
              <a:rPr lang="en-US" sz="1800" b="1" dirty="0">
                <a:solidFill>
                  <a:srgbClr val="0070C0"/>
                </a:solidFill>
              </a:rPr>
              <a:t>most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students agreed that it was relatively easy to learn how to use webwork</a:t>
            </a:r>
            <a:r>
              <a:rPr lang="en-US" sz="1800" dirty="0"/>
              <a:t>. However,  </a:t>
            </a:r>
            <a:r>
              <a:rPr lang="en-US" sz="1800" b="1" dirty="0">
                <a:solidFill>
                  <a:srgbClr val="0070C0"/>
                </a:solidFill>
              </a:rPr>
              <a:t>some students found it difficult to navigate </a:t>
            </a:r>
            <a:r>
              <a:rPr lang="en-US" sz="1800" dirty="0"/>
              <a:t>webwork independently.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Interventions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C00000"/>
                </a:solidFill>
              </a:rPr>
              <a:t>offered technical support early in the term </a:t>
            </a:r>
            <a:r>
              <a:rPr lang="en-US" sz="1800" dirty="0"/>
              <a:t>such as solution input format guided (e.g., fractions, syntax)</a:t>
            </a:r>
            <a:r>
              <a:rPr lang="en-US" sz="1800" b="1" dirty="0"/>
              <a:t>; </a:t>
            </a:r>
            <a:r>
              <a:rPr lang="en-US" sz="1800" b="1" dirty="0">
                <a:solidFill>
                  <a:srgbClr val="C00000"/>
                </a:solidFill>
              </a:rPr>
              <a:t>reviewed common mistakes in class</a:t>
            </a:r>
            <a:r>
              <a:rPr lang="en-US" sz="1800" b="1" dirty="0"/>
              <a:t>;</a:t>
            </a:r>
            <a:r>
              <a:rPr lang="en-US" sz="1800" b="1" dirty="0">
                <a:solidFill>
                  <a:srgbClr val="C00000"/>
                </a:solidFill>
              </a:rPr>
              <a:t> discussed typical feedback</a:t>
            </a:r>
            <a:r>
              <a:rPr lang="en-US" sz="1800" dirty="0"/>
              <a:t> provided by webwork.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DA069-6138-D0A9-9DC0-462498041C27}"/>
              </a:ext>
            </a:extLst>
          </p:cNvPr>
          <p:cNvSpPr txBox="1"/>
          <p:nvPr/>
        </p:nvSpPr>
        <p:spPr>
          <a:xfrm>
            <a:off x="0" y="867648"/>
            <a:ext cx="1720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New students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19DC2C-8207-DCA8-5F62-496ABB245FC4}"/>
              </a:ext>
            </a:extLst>
          </p:cNvPr>
          <p:cNvSpPr txBox="1"/>
          <p:nvPr/>
        </p:nvSpPr>
        <p:spPr>
          <a:xfrm>
            <a:off x="-1" y="3302947"/>
            <a:ext cx="156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Experienced students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01D3A9-CA09-8295-ACF0-A79811453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983727"/>
              </p:ext>
            </p:extLst>
          </p:nvPr>
        </p:nvGraphicFramePr>
        <p:xfrm>
          <a:off x="1474839" y="3302947"/>
          <a:ext cx="2762864" cy="182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7D00FD-3B8F-5979-EF7C-B77E8309D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75984"/>
              </p:ext>
            </p:extLst>
          </p:nvPr>
        </p:nvGraphicFramePr>
        <p:xfrm>
          <a:off x="4750576" y="3302948"/>
          <a:ext cx="3420030" cy="19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D58B23E-7ABF-1E63-2996-64E8DDA1F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042901"/>
              </p:ext>
            </p:extLst>
          </p:nvPr>
        </p:nvGraphicFramePr>
        <p:xfrm>
          <a:off x="8455742" y="3429000"/>
          <a:ext cx="3287559" cy="180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2A7CEF7-2929-C27A-0A20-7C36B2F1C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62706"/>
              </p:ext>
            </p:extLst>
          </p:nvPr>
        </p:nvGraphicFramePr>
        <p:xfrm>
          <a:off x="1720645" y="685800"/>
          <a:ext cx="3162355" cy="208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E9DE411-71DF-A8D1-7063-7B561389A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54738"/>
              </p:ext>
            </p:extLst>
          </p:nvPr>
        </p:nvGraphicFramePr>
        <p:xfrm>
          <a:off x="4957053" y="867648"/>
          <a:ext cx="3420031" cy="184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3B4C97C-2C60-678F-97F3-F32846464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668476"/>
              </p:ext>
            </p:extLst>
          </p:nvPr>
        </p:nvGraphicFramePr>
        <p:xfrm>
          <a:off x="8535994" y="805529"/>
          <a:ext cx="3424947" cy="228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0287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8F626-8159-EBAB-F860-9DA4C31CC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D91D-2E50-D5F3-2B85-E927E08F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2518"/>
            <a:ext cx="12191999" cy="69215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RESULTS: Attitude Toward Using (ATU) </a:t>
            </a:r>
            <a:br>
              <a:rPr lang="en-US" sz="1400" dirty="0"/>
            </a:br>
            <a:endParaRPr lang="en-US" sz="1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1B3D-D56E-45EE-071B-CD5568667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95226"/>
            <a:ext cx="12191999" cy="136277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800" dirty="0"/>
              <a:t>Interestingly, </a:t>
            </a:r>
            <a:r>
              <a:rPr lang="en-US" sz="1800" b="1" dirty="0">
                <a:solidFill>
                  <a:srgbClr val="0070C0"/>
                </a:solidFill>
              </a:rPr>
              <a:t>many new students </a:t>
            </a:r>
            <a:r>
              <a:rPr lang="en-US" sz="1800" dirty="0"/>
              <a:t>seemed to have developed a </a:t>
            </a:r>
            <a:r>
              <a:rPr lang="en-US" sz="1800" b="1" dirty="0">
                <a:solidFill>
                  <a:srgbClr val="0070C0"/>
                </a:solidFill>
              </a:rPr>
              <a:t>positive attitude </a:t>
            </a:r>
            <a:r>
              <a:rPr lang="en-US" sz="1800" dirty="0"/>
              <a:t>toward using webwork, while many </a:t>
            </a:r>
            <a:r>
              <a:rPr lang="en-US" sz="1800" b="1" dirty="0">
                <a:solidFill>
                  <a:srgbClr val="0070C0"/>
                </a:solidFill>
              </a:rPr>
              <a:t>experienced students </a:t>
            </a:r>
            <a:r>
              <a:rPr lang="en-US" sz="1800" dirty="0"/>
              <a:t>showed a </a:t>
            </a:r>
            <a:r>
              <a:rPr lang="en-US" sz="1800" b="1" dirty="0">
                <a:solidFill>
                  <a:srgbClr val="0070C0"/>
                </a:solidFill>
              </a:rPr>
              <a:t>neutral attitude</a:t>
            </a:r>
            <a:r>
              <a:rPr lang="en-US" sz="1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Interventions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C00000"/>
                </a:solidFill>
              </a:rPr>
              <a:t>regular check-ins</a:t>
            </a:r>
            <a:r>
              <a:rPr lang="en-US" sz="1800" dirty="0"/>
              <a:t>; </a:t>
            </a:r>
            <a:r>
              <a:rPr lang="en-US" sz="1800" b="1" dirty="0">
                <a:solidFill>
                  <a:srgbClr val="C00000"/>
                </a:solidFill>
              </a:rPr>
              <a:t>praise students’ efforts</a:t>
            </a:r>
            <a:r>
              <a:rPr lang="en-US" sz="1800" dirty="0"/>
              <a:t>; give </a:t>
            </a:r>
            <a:r>
              <a:rPr lang="en-US" sz="1800" b="1" dirty="0">
                <a:solidFill>
                  <a:srgbClr val="C00000"/>
                </a:solidFill>
              </a:rPr>
              <a:t>shorter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concept-specific assignments </a:t>
            </a:r>
            <a:r>
              <a:rPr lang="en-US" sz="1800" dirty="0"/>
              <a:t>to make them less overwhelming; </a:t>
            </a:r>
            <a:r>
              <a:rPr lang="en-US" sz="1800" b="1" dirty="0">
                <a:solidFill>
                  <a:srgbClr val="C00000"/>
                </a:solidFill>
              </a:rPr>
              <a:t>allow more time to complete assignments</a:t>
            </a:r>
            <a:r>
              <a:rPr lang="en-US" sz="1800" dirty="0"/>
              <a:t>; help students </a:t>
            </a:r>
            <a:r>
              <a:rPr lang="en-US" sz="1800" b="1" dirty="0">
                <a:solidFill>
                  <a:srgbClr val="C00000"/>
                </a:solidFill>
              </a:rPr>
              <a:t>view homework as an opportunity </a:t>
            </a:r>
            <a:r>
              <a:rPr lang="en-US" sz="1800" dirty="0"/>
              <a:t>rather than a burden.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2E7E0-F4DC-804A-EE28-9C3088650193}"/>
              </a:ext>
            </a:extLst>
          </p:cNvPr>
          <p:cNvSpPr txBox="1"/>
          <p:nvPr/>
        </p:nvSpPr>
        <p:spPr>
          <a:xfrm>
            <a:off x="0" y="867648"/>
            <a:ext cx="1720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New students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30DC5-913A-45AD-C2CB-5C8869A65DEB}"/>
              </a:ext>
            </a:extLst>
          </p:cNvPr>
          <p:cNvSpPr txBox="1"/>
          <p:nvPr/>
        </p:nvSpPr>
        <p:spPr>
          <a:xfrm>
            <a:off x="-1" y="3302947"/>
            <a:ext cx="156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Experienced students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75B445-2105-677C-17B1-D9553763A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04376"/>
              </p:ext>
            </p:extLst>
          </p:nvPr>
        </p:nvGraphicFramePr>
        <p:xfrm>
          <a:off x="1799304" y="764669"/>
          <a:ext cx="3254478" cy="20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AD4256-4CDD-5907-6B09-734CD43C9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742681"/>
              </p:ext>
            </p:extLst>
          </p:nvPr>
        </p:nvGraphicFramePr>
        <p:xfrm>
          <a:off x="4970206" y="867647"/>
          <a:ext cx="3544529" cy="20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402A34-CC8F-E29D-7287-207C7F4EA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708541"/>
              </p:ext>
            </p:extLst>
          </p:nvPr>
        </p:nvGraphicFramePr>
        <p:xfrm>
          <a:off x="8535684" y="867647"/>
          <a:ext cx="3544529" cy="20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DE472F-4055-B54A-7905-E24B65D2C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143864"/>
              </p:ext>
            </p:extLst>
          </p:nvPr>
        </p:nvGraphicFramePr>
        <p:xfrm>
          <a:off x="1752601" y="3195350"/>
          <a:ext cx="3347884" cy="191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6620F24-03B7-D73E-CC39-715D5D01C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648003"/>
              </p:ext>
            </p:extLst>
          </p:nvPr>
        </p:nvGraphicFramePr>
        <p:xfrm>
          <a:off x="5053782" y="3174597"/>
          <a:ext cx="3347884" cy="214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AD48373-7A02-A8FA-5D27-C24374DE3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16212"/>
              </p:ext>
            </p:extLst>
          </p:nvPr>
        </p:nvGraphicFramePr>
        <p:xfrm>
          <a:off x="8669594" y="3243850"/>
          <a:ext cx="3347883" cy="194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6653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47C1D-4192-9EF2-05D5-216B609C0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BF84-CCEE-0D66-BFA1-93F7270C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2518"/>
            <a:ext cx="12191999" cy="69215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RESULTS: Behavioral Intention (BI) to use</a:t>
            </a:r>
            <a:br>
              <a:rPr lang="en-US" sz="1400" dirty="0"/>
            </a:br>
            <a:endParaRPr lang="en-US" sz="1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C4B41-AA2B-5DB8-C81C-CE8C46727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5571370"/>
            <a:ext cx="12191999" cy="13134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New students </a:t>
            </a:r>
            <a:r>
              <a:rPr lang="en-US" sz="1800" dirty="0"/>
              <a:t>indicated the </a:t>
            </a:r>
            <a:r>
              <a:rPr lang="en-US" sz="1800" b="1" dirty="0">
                <a:solidFill>
                  <a:srgbClr val="0070C0"/>
                </a:solidFill>
              </a:rPr>
              <a:t>will to use webwork in future mathematics courses</a:t>
            </a:r>
            <a:r>
              <a:rPr lang="en-US" sz="1800" dirty="0"/>
              <a:t>, but interestingly </a:t>
            </a:r>
            <a:r>
              <a:rPr lang="en-US" sz="1800" b="1" dirty="0"/>
              <a:t>many </a:t>
            </a:r>
            <a:r>
              <a:rPr lang="en-US" sz="1800" b="1" dirty="0">
                <a:solidFill>
                  <a:srgbClr val="0070C0"/>
                </a:solidFill>
              </a:rPr>
              <a:t>of them prefer traditional paper assignments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instead; </a:t>
            </a:r>
            <a:r>
              <a:rPr lang="en-US" sz="1800" b="1" dirty="0">
                <a:solidFill>
                  <a:srgbClr val="0070C0"/>
                </a:solidFill>
              </a:rPr>
              <a:t>Experienced students would recommend webwork to other students </a:t>
            </a:r>
            <a:r>
              <a:rPr lang="en-US" sz="1800" dirty="0"/>
              <a:t>but have </a:t>
            </a:r>
            <a:r>
              <a:rPr lang="en-US" sz="1800" b="1" dirty="0">
                <a:solidFill>
                  <a:srgbClr val="0070C0"/>
                </a:solidFill>
              </a:rPr>
              <a:t>mixed views about traditional paper assignments vs. webwork</a:t>
            </a:r>
            <a:r>
              <a:rPr lang="en-US" sz="1800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44ECF-2136-A00F-7601-9F0E60673F9B}"/>
              </a:ext>
            </a:extLst>
          </p:cNvPr>
          <p:cNvSpPr txBox="1"/>
          <p:nvPr/>
        </p:nvSpPr>
        <p:spPr>
          <a:xfrm>
            <a:off x="0" y="867648"/>
            <a:ext cx="1720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New students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6CCC2-30DE-6742-36B6-12EFCB9C64B9}"/>
              </a:ext>
            </a:extLst>
          </p:cNvPr>
          <p:cNvSpPr txBox="1"/>
          <p:nvPr/>
        </p:nvSpPr>
        <p:spPr>
          <a:xfrm>
            <a:off x="-1" y="3302947"/>
            <a:ext cx="156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Experienced students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5C5612-A1B3-EB26-3B0F-23DFEED9A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771794"/>
              </p:ext>
            </p:extLst>
          </p:nvPr>
        </p:nvGraphicFramePr>
        <p:xfrm>
          <a:off x="1703436" y="961097"/>
          <a:ext cx="3419170" cy="220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CEC8A94-355F-D7F5-7090-03F53058F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073492"/>
              </p:ext>
            </p:extLst>
          </p:nvPr>
        </p:nvGraphicFramePr>
        <p:xfrm>
          <a:off x="5147186" y="851437"/>
          <a:ext cx="3593691" cy="231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70AD8B5-38D1-003E-11EA-0663A9C31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75988"/>
              </p:ext>
            </p:extLst>
          </p:nvPr>
        </p:nvGraphicFramePr>
        <p:xfrm>
          <a:off x="8711380" y="906266"/>
          <a:ext cx="3456038" cy="226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599F675-122F-8013-9D6F-A5B15C866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988082"/>
              </p:ext>
            </p:extLst>
          </p:nvPr>
        </p:nvGraphicFramePr>
        <p:xfrm>
          <a:off x="1703436" y="3364447"/>
          <a:ext cx="3593691" cy="203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430B35A-F3ED-8CC2-A620-337B2B289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26140"/>
              </p:ext>
            </p:extLst>
          </p:nvPr>
        </p:nvGraphicFramePr>
        <p:xfrm>
          <a:off x="5437234" y="3328356"/>
          <a:ext cx="3357715" cy="231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4702AFC-6A70-CA14-D14D-85B6513F5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468446"/>
              </p:ext>
            </p:extLst>
          </p:nvPr>
        </p:nvGraphicFramePr>
        <p:xfrm>
          <a:off x="8910478" y="3168018"/>
          <a:ext cx="3165988" cy="24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92663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9A8D-7DB6-BA84-AE59-A3CD9867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18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Summary/conclusion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6A26F-ED7A-8BBB-B56D-CEB92918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b="1" dirty="0">
                <a:solidFill>
                  <a:srgbClr val="0070C0"/>
                </a:solidFill>
              </a:rPr>
              <a:t>developed survey questions derived from TAM </a:t>
            </a:r>
            <a:r>
              <a:rPr lang="en-US" dirty="0"/>
              <a:t>to assess students’ </a:t>
            </a:r>
            <a:r>
              <a:rPr lang="en-US" b="1" dirty="0">
                <a:solidFill>
                  <a:srgbClr val="0070C0"/>
                </a:solidFill>
              </a:rPr>
              <a:t>views about webwork </a:t>
            </a:r>
            <a:r>
              <a:rPr lang="en-US" dirty="0"/>
              <a:t>homework.</a:t>
            </a:r>
          </a:p>
          <a:p>
            <a:endParaRPr lang="en-US" dirty="0"/>
          </a:p>
          <a:p>
            <a:r>
              <a:rPr lang="en-US" dirty="0"/>
              <a:t>Although </a:t>
            </a:r>
            <a:r>
              <a:rPr lang="en-US" b="1" dirty="0">
                <a:solidFill>
                  <a:srgbClr val="0070C0"/>
                </a:solidFill>
              </a:rPr>
              <a:t>students indicated that webwork was helpful </a:t>
            </a:r>
            <a:r>
              <a:rPr lang="en-US" dirty="0"/>
              <a:t>in practicing mathematics concepts, most students faced </a:t>
            </a:r>
            <a:r>
              <a:rPr lang="en-US" b="1" dirty="0">
                <a:solidFill>
                  <a:srgbClr val="0070C0"/>
                </a:solidFill>
              </a:rPr>
              <a:t>difficulties with navigating </a:t>
            </a:r>
            <a:r>
              <a:rPr lang="en-US" dirty="0"/>
              <a:t>webwork.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</a:t>
            </a:r>
            <a:r>
              <a:rPr lang="en-US" b="1" dirty="0">
                <a:solidFill>
                  <a:srgbClr val="0070C0"/>
                </a:solidFill>
              </a:rPr>
              <a:t>used survey feedback </a:t>
            </a:r>
            <a:r>
              <a:rPr lang="en-US" dirty="0"/>
              <a:t>to </a:t>
            </a:r>
            <a:r>
              <a:rPr lang="en-US" b="1" dirty="0">
                <a:solidFill>
                  <a:srgbClr val="0070C0"/>
                </a:solidFill>
              </a:rPr>
              <a:t>help students improve </a:t>
            </a:r>
            <a:r>
              <a:rPr lang="en-US" dirty="0"/>
              <a:t>performance in webwork homework.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4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872A6-2A9E-56F7-A41D-71593BD8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8128-9B44-C92C-B5A5-B9B3E912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18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Grades for Student 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513F80-B724-C08B-1EF0-4F9E330B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8" y="1164172"/>
            <a:ext cx="10941628" cy="56938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B0A8D6-F190-1E4D-5A4F-D73E79DFC65C}"/>
              </a:ext>
            </a:extLst>
          </p:cNvPr>
          <p:cNvSpPr/>
          <p:nvPr/>
        </p:nvSpPr>
        <p:spPr>
          <a:xfrm>
            <a:off x="550717" y="1164172"/>
            <a:ext cx="1533721" cy="151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09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CFF06-7AAA-B631-59B6-A0672F43D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4968-6343-635D-9C3A-AF1F6877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Objectives of study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3416-FD9B-471A-7190-A8AD830A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/>
            <a:r>
              <a:rPr lang="en-CA" sz="3200" b="1" dirty="0"/>
              <a:t>Identify challenges students face </a:t>
            </a:r>
            <a:r>
              <a:rPr lang="en-CA" sz="3200" dirty="0"/>
              <a:t>when completing </a:t>
            </a:r>
            <a:r>
              <a:rPr lang="en-CA" sz="3200" b="1" dirty="0"/>
              <a:t>webwork assignments</a:t>
            </a:r>
          </a:p>
          <a:p>
            <a:pPr lvl="0"/>
            <a:endParaRPr lang="en-CA" sz="3200" dirty="0"/>
          </a:p>
          <a:p>
            <a:pPr lvl="0"/>
            <a:r>
              <a:rPr lang="en-CA" sz="3200" dirty="0"/>
              <a:t>Help </a:t>
            </a:r>
            <a:r>
              <a:rPr lang="en-CA" sz="3200" b="1" dirty="0"/>
              <a:t>improve engagement </a:t>
            </a:r>
            <a:r>
              <a:rPr lang="en-CA" sz="3200" dirty="0"/>
              <a:t>and </a:t>
            </a:r>
            <a:r>
              <a:rPr lang="en-CA" sz="3200" b="1" dirty="0"/>
              <a:t>performance </a:t>
            </a:r>
          </a:p>
          <a:p>
            <a:pPr lvl="0"/>
            <a:endParaRPr lang="en-CA" sz="3200" dirty="0"/>
          </a:p>
          <a:p>
            <a:pPr lvl="0"/>
            <a:r>
              <a:rPr lang="en-CA" sz="3200" dirty="0"/>
              <a:t>Guide </a:t>
            </a:r>
            <a:r>
              <a:rPr lang="en-CA" sz="3200" b="1" dirty="0"/>
              <a:t>instructional adjustments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dirty="0">
              <a:latin typeface="Aptos" panose="02110004020202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000" b="1" dirty="0">
                <a:solidFill>
                  <a:schemeClr val="bg1"/>
                </a:solidFill>
              </a:rPr>
              <a:t>Instant feedback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CA" sz="3000" b="1" dirty="0">
              <a:solidFill>
                <a:schemeClr val="bg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3000" b="1" dirty="0">
                <a:solidFill>
                  <a:schemeClr val="bg1"/>
                </a:solidFill>
              </a:rPr>
              <a:t>Multiple attempts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567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DB4B3-F1BA-4BF0-0786-1E5120BB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4D66-A4E6-7B05-50B0-FB1DCED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18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Grades for Student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CF231-FEB1-5095-56BD-C9F550F0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67" y="1038674"/>
            <a:ext cx="10982633" cy="57468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C4422D-C87C-4EB1-F53A-8801B6341A4F}"/>
              </a:ext>
            </a:extLst>
          </p:cNvPr>
          <p:cNvSpPr/>
          <p:nvPr/>
        </p:nvSpPr>
        <p:spPr>
          <a:xfrm>
            <a:off x="371167" y="1038674"/>
            <a:ext cx="1172498" cy="151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72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E563-7107-402B-0589-218590FC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Thank you</a:t>
            </a:r>
            <a:endParaRPr lang="en-CA" sz="6600" b="1" dirty="0"/>
          </a:p>
        </p:txBody>
      </p:sp>
    </p:spTree>
    <p:extLst>
      <p:ext uri="{BB962C8B-B14F-4D97-AF65-F5344CB8AC3E}">
        <p14:creationId xmlns:p14="http://schemas.microsoft.com/office/powerpoint/2010/main" val="211503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A74D1-1C53-FB44-5B7A-ADE96295F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47C3-D4AE-CABE-671A-A85B3310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Outline of presentation</a:t>
            </a:r>
            <a:br>
              <a:rPr lang="en-CA" dirty="0"/>
            </a:b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79470-CEEB-C53D-A132-C98C21C7B440}"/>
              </a:ext>
            </a:extLst>
          </p:cNvPr>
          <p:cNvSpPr txBox="1"/>
          <p:nvPr/>
        </p:nvSpPr>
        <p:spPr>
          <a:xfrm>
            <a:off x="609600" y="1366965"/>
            <a:ext cx="107441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latin typeface="Aptos" panose="02110004020202020204"/>
              </a:rPr>
              <a:t>Webwork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2800" dirty="0">
              <a:latin typeface="Aptos" panose="021100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latin typeface="Aptos" panose="02110004020202020204"/>
              </a:rPr>
              <a:t>Technology Acceptance Model (TAM)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2800" dirty="0">
              <a:latin typeface="Aptos" panose="021100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latin typeface="Aptos" panose="02110004020202020204"/>
              </a:rPr>
              <a:t>TAM-Webwork survey questionnaire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2800" dirty="0">
              <a:latin typeface="Aptos" panose="021100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latin typeface="Aptos" panose="02110004020202020204"/>
              </a:rPr>
              <a:t>Survey results, interpretation, intervention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2800" dirty="0">
              <a:latin typeface="Aptos" panose="021100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latin typeface="Aptos" panose="02110004020202020204"/>
              </a:rPr>
              <a:t>Summary/conclusion</a:t>
            </a:r>
          </a:p>
        </p:txBody>
      </p:sp>
    </p:spTree>
    <p:extLst>
      <p:ext uri="{BB962C8B-B14F-4D97-AF65-F5344CB8AC3E}">
        <p14:creationId xmlns:p14="http://schemas.microsoft.com/office/powerpoint/2010/main" val="299257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3927-9DA0-C1CA-6EA7-2AD98D8F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What is Webwork?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EC11-A14D-98ED-0827-CE62B988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15600" cy="4351338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Webwork is a</a:t>
            </a:r>
            <a:r>
              <a:rPr lang="en-CA" sz="2400" dirty="0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online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platform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which is used </a:t>
            </a:r>
            <a:r>
              <a:rPr lang="en-CA" sz="2400" dirty="0">
                <a:solidFill>
                  <a:prstClr val="black"/>
                </a:solidFill>
                <a:latin typeface="Aptos" panose="02110004020202020204"/>
              </a:rPr>
              <a:t>at many institutions</a:t>
            </a: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mathematics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science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homework assignments </a:t>
            </a: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quizzes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lang="en-CA" sz="24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952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07858-BE88-EDDC-6F43-D1EA70D10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97FB-8E07-0D99-5E70-7CFD3420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How webwork works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DBC75-79E4-59F6-8AD5-2E7525AB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96716" cy="5349312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CA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CA" sz="2600" dirty="0">
                <a:hlinkClick r:id="rId2"/>
              </a:rPr>
              <a:t>https://webwork.tru.ca/webwork2/Math_0600_Ringa_W26_S01/instructor/sets?effectiveUser=nringa</a:t>
            </a:r>
            <a:r>
              <a:rPr lang="en-CA" sz="26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2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CA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b="1" dirty="0"/>
              <a:t>Create new homework: ‘HomeworkABEABC’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CA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b="1" dirty="0"/>
              <a:t>Add questions to the homework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CA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b="1" dirty="0"/>
              <a:t>Set opening &amp; closing date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CA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b="1" dirty="0"/>
              <a:t>Solve some questions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CA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b="1" dirty="0"/>
              <a:t>Check student progress</a:t>
            </a:r>
          </a:p>
          <a:p>
            <a:pPr marL="0" lvl="0" indent="0">
              <a:buNone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10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81FA5-C36F-48C7-5E8D-41E170983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C4A8-F875-8BC8-0C13-EF0E4FAA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Benefits of using webwork assignments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8E5-F7C9-C8F5-220A-26684896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000" dirty="0"/>
              <a:t>Adequate question library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CA" sz="3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000" dirty="0"/>
              <a:t>Customizable problems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3000" dirty="0">
                <a:solidFill>
                  <a:prstClr val="black"/>
                </a:solidFill>
                <a:latin typeface="Aptos" panose="02110004020202020204"/>
              </a:rPr>
              <a:t>Individualized homework sets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3000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000" dirty="0">
                <a:solidFill>
                  <a:prstClr val="black"/>
                </a:solidFill>
              </a:rPr>
              <a:t>Instant feedback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CA" sz="30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3000" dirty="0"/>
              <a:t>Multiple attempts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881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CCBAE-5EEE-F00E-D1B6-CDC2C6CBB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ACB0-D148-8C6C-BE54-FD8761EC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Benefits of using webwork assignments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ACB8-A62E-ECD9-585B-509822C62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A3F08-FFBB-BC1F-1939-40857F48A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1" y="1052423"/>
            <a:ext cx="2289464" cy="1807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1DBA5-494F-450F-6AFA-53B325F5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1" y="3148122"/>
            <a:ext cx="7978503" cy="2085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B6265-D274-04D4-AEB4-E018BF148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05" y="5319200"/>
            <a:ext cx="3847632" cy="15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FAE11-C063-A139-849B-BC70C7281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93A4-741A-A967-5302-8BBFF52E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1838633"/>
            <a:ext cx="11137490" cy="1481496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Technology used for homework/assessment at other institutions? Good features? Challenges?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14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D4099-E50D-8E9F-F39E-39B0632E2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ED42-6E9D-18FE-2964-68DD5D4F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36"/>
            <a:ext cx="10515600" cy="1325563"/>
          </a:xfrm>
        </p:spPr>
        <p:txBody>
          <a:bodyPr/>
          <a:lstStyle/>
          <a:p>
            <a:r>
              <a:rPr lang="en-CA" b="1" dirty="0"/>
              <a:t>What is Technology Acceptance Model?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B03C5-2513-6837-5FC6-A0284754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78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2400" dirty="0"/>
              <a:t>Technology Acceptance Model </a:t>
            </a:r>
            <a:r>
              <a:rPr lang="en-CA" sz="2400" b="1" dirty="0"/>
              <a:t>(TAM) </a:t>
            </a:r>
            <a:r>
              <a:rPr lang="en-CA" sz="2400" dirty="0"/>
              <a:t>is a theoretical framework that can be </a:t>
            </a:r>
            <a:r>
              <a:rPr lang="en-CA" sz="2400" b="1" dirty="0"/>
              <a:t>used to explain how users view and come to accept and use new technology. </a:t>
            </a:r>
            <a:endParaRPr lang="en-CA" sz="24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30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2" descr="Technology Acceptance Model Full Article: A Technology Acceptance">
            <a:extLst>
              <a:ext uri="{FF2B5EF4-FFF2-40B4-BE49-F238E27FC236}">
                <a16:creationId xmlns:a16="http://schemas.microsoft.com/office/drawing/2014/main" id="{32069E45-3979-5143-45C0-2507DAA6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72" y="2388589"/>
            <a:ext cx="7224824" cy="44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0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1147</Words>
  <Application>Microsoft Office PowerPoint</Application>
  <PresentationFormat>Widescreen</PresentationFormat>
  <Paragraphs>179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Times New Roman</vt:lpstr>
      <vt:lpstr>Wingdings</vt:lpstr>
      <vt:lpstr>Office Theme</vt:lpstr>
      <vt:lpstr>        Using Survey Feedback to Enhance Learning of Mathematics Through Webwork: Technology Acceptance Model </vt:lpstr>
      <vt:lpstr>Objectives of study </vt:lpstr>
      <vt:lpstr>Outline of presentation </vt:lpstr>
      <vt:lpstr>What is Webwork? </vt:lpstr>
      <vt:lpstr>How webwork works </vt:lpstr>
      <vt:lpstr>Benefits of using webwork assignments </vt:lpstr>
      <vt:lpstr>Benefits of using webwork assignments </vt:lpstr>
      <vt:lpstr>Technology used for homework/assessment at other institutions? Good features? Challenges? </vt:lpstr>
      <vt:lpstr>What is Technology Acceptance Model? </vt:lpstr>
      <vt:lpstr>What is Technology Acceptance Model? </vt:lpstr>
      <vt:lpstr>What is Technology Acceptance Model? </vt:lpstr>
      <vt:lpstr>What is Technology Acceptance Model? </vt:lpstr>
      <vt:lpstr>TAM-Webwork survey questionnaire  </vt:lpstr>
      <vt:lpstr>RESULTS: Perceived Usefulness (PU) </vt:lpstr>
      <vt:lpstr>RESULTS: Perceived Ease of Use (PEOU) </vt:lpstr>
      <vt:lpstr>RESULTS: Attitude Toward Using (ATU)  </vt:lpstr>
      <vt:lpstr>RESULTS: Behavioral Intention (BI) to use </vt:lpstr>
      <vt:lpstr>Summary/conclusion</vt:lpstr>
      <vt:lpstr>Grades for Student X</vt:lpstr>
      <vt:lpstr>Grades for Student 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Notice Ringa</dc:creator>
  <cp:lastModifiedBy>Notice Ringa</cp:lastModifiedBy>
  <cp:revision>26</cp:revision>
  <dcterms:created xsi:type="dcterms:W3CDTF">2026-04-15T19:23:50Z</dcterms:created>
  <dcterms:modified xsi:type="dcterms:W3CDTF">2026-04-30T03:05:56Z</dcterms:modified>
</cp:coreProperties>
</file>